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64" r:id="rId2"/>
    <p:sldMasterId id="2147483776" r:id="rId3"/>
  </p:sldMasterIdLst>
  <p:sldIdLst>
    <p:sldId id="301" r:id="rId4"/>
    <p:sldId id="425" r:id="rId5"/>
    <p:sldId id="480" r:id="rId6"/>
    <p:sldId id="426" r:id="rId7"/>
    <p:sldId id="439" r:id="rId8"/>
    <p:sldId id="427" r:id="rId9"/>
    <p:sldId id="469" r:id="rId10"/>
    <p:sldId id="522" r:id="rId11"/>
    <p:sldId id="498" r:id="rId12"/>
    <p:sldId id="516" r:id="rId13"/>
    <p:sldId id="517" r:id="rId14"/>
    <p:sldId id="518" r:id="rId15"/>
    <p:sldId id="520" r:id="rId16"/>
    <p:sldId id="500" r:id="rId17"/>
    <p:sldId id="509" r:id="rId18"/>
    <p:sldId id="424" r:id="rId19"/>
    <p:sldId id="460" r:id="rId20"/>
    <p:sldId id="438" r:id="rId21"/>
    <p:sldId id="525" r:id="rId22"/>
    <p:sldId id="502" r:id="rId23"/>
    <p:sldId id="432" r:id="rId24"/>
    <p:sldId id="465" r:id="rId25"/>
    <p:sldId id="443" r:id="rId26"/>
    <p:sldId id="446" r:id="rId27"/>
    <p:sldId id="503" r:id="rId28"/>
    <p:sldId id="505" r:id="rId29"/>
    <p:sldId id="418" r:id="rId30"/>
    <p:sldId id="504" r:id="rId31"/>
    <p:sldId id="451" r:id="rId32"/>
    <p:sldId id="484" r:id="rId33"/>
    <p:sldId id="491" r:id="rId34"/>
    <p:sldId id="526" r:id="rId35"/>
    <p:sldId id="495" r:id="rId36"/>
    <p:sldId id="497" r:id="rId37"/>
    <p:sldId id="515" r:id="rId38"/>
    <p:sldId id="512" r:id="rId39"/>
    <p:sldId id="527" r:id="rId40"/>
    <p:sldId id="321" r:id="rId4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284.hbv.no\USN-Secure\USN-TELF\Fagomr&#229;der\Regional%20utvikling\Vareide_C_Data_20160610\Data\Kopi%20av%20Fodte2-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284.hbv.no\USN-Secure\USN-TELF\Fagomr&#229;der\Regional%20utvikling\Vareide_C_Data_20160610\Data\Kopi%20av%20Fodte2-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s212.hbv.no\USN-Secure\USN-TELF\Fagomr&#229;der\Regional%20utvikling\Analyser%202017\Kopi%20av%20Norge2017%202.1%20Prognose-akershu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80143684712017"/>
          <c:y val="3.6666657042872169E-2"/>
          <c:w val="0.82840117145713121"/>
          <c:h val="0.84770581425044245"/>
        </c:manualLayout>
      </c:layout>
      <c:lineChart>
        <c:grouping val="standard"/>
        <c:varyColors val="0"/>
        <c:ser>
          <c:idx val="0"/>
          <c:order val="0"/>
          <c:tx>
            <c:strRef>
              <c:f>Grafer!$B$14</c:f>
              <c:strCache>
                <c:ptCount val="1"/>
                <c:pt idx="0">
                  <c:v>Netto innvandring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F5-43B2-823B-0FA8616F5C7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Grafer!$C$9:$N$9</c:f>
              <c:strCache>
                <c:ptCount val="12"/>
                <c:pt idx="0">
                  <c:v>2017K1</c:v>
                </c:pt>
                <c:pt idx="1">
                  <c:v>2017K2</c:v>
                </c:pt>
                <c:pt idx="2">
                  <c:v>2017K3</c:v>
                </c:pt>
                <c:pt idx="3">
                  <c:v>2017K4</c:v>
                </c:pt>
                <c:pt idx="4">
                  <c:v>2018K1</c:v>
                </c:pt>
                <c:pt idx="5">
                  <c:v>2018K2</c:v>
                </c:pt>
                <c:pt idx="6">
                  <c:v>2018K3</c:v>
                </c:pt>
                <c:pt idx="7">
                  <c:v>2018K4</c:v>
                </c:pt>
                <c:pt idx="8">
                  <c:v>2019K1</c:v>
                </c:pt>
                <c:pt idx="9">
                  <c:v>2019K2</c:v>
                </c:pt>
                <c:pt idx="10">
                  <c:v>2019K3</c:v>
                </c:pt>
                <c:pt idx="11">
                  <c:v>2019K4</c:v>
                </c:pt>
              </c:strCache>
            </c:strRef>
          </c:cat>
          <c:val>
            <c:numRef>
              <c:f>Grafer!$C$14:$N$14</c:f>
              <c:numCache>
                <c:formatCode>General</c:formatCode>
                <c:ptCount val="12"/>
                <c:pt idx="0">
                  <c:v>26768</c:v>
                </c:pt>
                <c:pt idx="1">
                  <c:v>24699</c:v>
                </c:pt>
                <c:pt idx="2">
                  <c:v>22164</c:v>
                </c:pt>
                <c:pt idx="3">
                  <c:v>21293</c:v>
                </c:pt>
                <c:pt idx="4">
                  <c:v>20326</c:v>
                </c:pt>
                <c:pt idx="5">
                  <c:v>19707</c:v>
                </c:pt>
                <c:pt idx="6">
                  <c:v>19128</c:v>
                </c:pt>
                <c:pt idx="7">
                  <c:v>18081</c:v>
                </c:pt>
                <c:pt idx="8">
                  <c:v>18268</c:v>
                </c:pt>
                <c:pt idx="9">
                  <c:v>18370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F5-43B2-823B-0FA8616F5C72}"/>
            </c:ext>
          </c:extLst>
        </c:ser>
        <c:ser>
          <c:idx val="1"/>
          <c:order val="1"/>
          <c:tx>
            <c:strRef>
              <c:f>Grafer!$A$21</c:f>
              <c:strCache>
                <c:ptCount val="1"/>
                <c:pt idx="0">
                  <c:v>Hovedalternativet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9"/>
              <c:layout>
                <c:manualLayout>
                  <c:x val="-4.7512991833704527E-2"/>
                  <c:y val="-6.9999981627301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F5-43B2-823B-0FA8616F5C7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Grafer!$C$9:$N$9</c:f>
              <c:strCache>
                <c:ptCount val="12"/>
                <c:pt idx="0">
                  <c:v>2017K1</c:v>
                </c:pt>
                <c:pt idx="1">
                  <c:v>2017K2</c:v>
                </c:pt>
                <c:pt idx="2">
                  <c:v>2017K3</c:v>
                </c:pt>
                <c:pt idx="3">
                  <c:v>2017K4</c:v>
                </c:pt>
                <c:pt idx="4">
                  <c:v>2018K1</c:v>
                </c:pt>
                <c:pt idx="5">
                  <c:v>2018K2</c:v>
                </c:pt>
                <c:pt idx="6">
                  <c:v>2018K3</c:v>
                </c:pt>
                <c:pt idx="7">
                  <c:v>2018K4</c:v>
                </c:pt>
                <c:pt idx="8">
                  <c:v>2019K1</c:v>
                </c:pt>
                <c:pt idx="9">
                  <c:v>2019K2</c:v>
                </c:pt>
                <c:pt idx="10">
                  <c:v>2019K3</c:v>
                </c:pt>
                <c:pt idx="11">
                  <c:v>2019K4</c:v>
                </c:pt>
              </c:strCache>
            </c:strRef>
          </c:cat>
          <c:val>
            <c:numRef>
              <c:f>Grafer!$C$21:$N$21</c:f>
              <c:numCache>
                <c:formatCode>General</c:formatCode>
                <c:ptCount val="12"/>
                <c:pt idx="3">
                  <c:v>21342</c:v>
                </c:pt>
                <c:pt idx="4" formatCode="0">
                  <c:v>21168.25</c:v>
                </c:pt>
                <c:pt idx="5" formatCode="0">
                  <c:v>20994.5</c:v>
                </c:pt>
                <c:pt idx="6" formatCode="0">
                  <c:v>20820.75</c:v>
                </c:pt>
                <c:pt idx="7">
                  <c:v>20647</c:v>
                </c:pt>
                <c:pt idx="8" formatCode="0">
                  <c:v>20449.75</c:v>
                </c:pt>
                <c:pt idx="9" formatCode="0">
                  <c:v>20252.5</c:v>
                </c:pt>
                <c:pt idx="10" formatCode="0">
                  <c:v>20055.25</c:v>
                </c:pt>
                <c:pt idx="11">
                  <c:v>19858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7F5-43B2-823B-0FA8616F5C72}"/>
            </c:ext>
          </c:extLst>
        </c:ser>
        <c:ser>
          <c:idx val="2"/>
          <c:order val="2"/>
          <c:tx>
            <c:strRef>
              <c:f>Grafer!$A$28</c:f>
              <c:strCache>
                <c:ptCount val="1"/>
                <c:pt idx="0">
                  <c:v>Lav nasjonal vekst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Lbls>
            <c:dLbl>
              <c:idx val="9"/>
              <c:layout>
                <c:manualLayout>
                  <c:x val="-5.6421677802524127E-2"/>
                  <c:y val="7.66666465441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F5-43B2-823B-0FA8616F5C7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Grafer!$C$9:$N$9</c:f>
              <c:strCache>
                <c:ptCount val="12"/>
                <c:pt idx="0">
                  <c:v>2017K1</c:v>
                </c:pt>
                <c:pt idx="1">
                  <c:v>2017K2</c:v>
                </c:pt>
                <c:pt idx="2">
                  <c:v>2017K3</c:v>
                </c:pt>
                <c:pt idx="3">
                  <c:v>2017K4</c:v>
                </c:pt>
                <c:pt idx="4">
                  <c:v>2018K1</c:v>
                </c:pt>
                <c:pt idx="5">
                  <c:v>2018K2</c:v>
                </c:pt>
                <c:pt idx="6">
                  <c:v>2018K3</c:v>
                </c:pt>
                <c:pt idx="7">
                  <c:v>2018K4</c:v>
                </c:pt>
                <c:pt idx="8">
                  <c:v>2019K1</c:v>
                </c:pt>
                <c:pt idx="9">
                  <c:v>2019K2</c:v>
                </c:pt>
                <c:pt idx="10">
                  <c:v>2019K3</c:v>
                </c:pt>
                <c:pt idx="11">
                  <c:v>2019K4</c:v>
                </c:pt>
              </c:strCache>
            </c:strRef>
          </c:cat>
          <c:val>
            <c:numRef>
              <c:f>Grafer!$C$28:$N$28</c:f>
              <c:numCache>
                <c:formatCode>General</c:formatCode>
                <c:ptCount val="12"/>
                <c:pt idx="3">
                  <c:v>21342</c:v>
                </c:pt>
                <c:pt idx="4" formatCode="0">
                  <c:v>19689.25</c:v>
                </c:pt>
                <c:pt idx="5" formatCode="0">
                  <c:v>18036.5</c:v>
                </c:pt>
                <c:pt idx="6" formatCode="0">
                  <c:v>16383.75</c:v>
                </c:pt>
                <c:pt idx="7">
                  <c:v>14731</c:v>
                </c:pt>
                <c:pt idx="8" formatCode="0">
                  <c:v>14647.25</c:v>
                </c:pt>
                <c:pt idx="9" formatCode="0">
                  <c:v>14563.5</c:v>
                </c:pt>
                <c:pt idx="10" formatCode="0">
                  <c:v>14479.75</c:v>
                </c:pt>
                <c:pt idx="11">
                  <c:v>14396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57F5-43B2-823B-0FA8616F5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7076144"/>
        <c:axId val="627072864"/>
      </c:lineChart>
      <c:catAx>
        <c:axId val="62707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627072864"/>
        <c:crosses val="autoZero"/>
        <c:auto val="1"/>
        <c:lblAlgn val="ctr"/>
        <c:lblOffset val="100"/>
        <c:tickMarkSkip val="1"/>
        <c:noMultiLvlLbl val="0"/>
      </c:catAx>
      <c:valAx>
        <c:axId val="62707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62707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668098837311261"/>
          <c:y val="0.45895762232083404"/>
          <c:w val="0.37027538595537474"/>
          <c:h val="0.168751136810725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80143684712017"/>
          <c:y val="3.6666657042872169E-2"/>
          <c:w val="0.85512722936358998"/>
          <c:h val="0.82600581994597888"/>
        </c:manualLayout>
      </c:layout>
      <c:lineChart>
        <c:grouping val="standard"/>
        <c:varyColors val="0"/>
        <c:ser>
          <c:idx val="0"/>
          <c:order val="0"/>
          <c:tx>
            <c:strRef>
              <c:f>Grafer!$B$10</c:f>
              <c:strCache>
                <c:ptCount val="1"/>
                <c:pt idx="0">
                  <c:v>Fødde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9E-497F-9221-14EC4B9BD0C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Grafer!$C$9:$N$9</c:f>
              <c:strCache>
                <c:ptCount val="12"/>
                <c:pt idx="0">
                  <c:v>2017K1</c:v>
                </c:pt>
                <c:pt idx="1">
                  <c:v>2017K2</c:v>
                </c:pt>
                <c:pt idx="2">
                  <c:v>2017K3</c:v>
                </c:pt>
                <c:pt idx="3">
                  <c:v>2017K4</c:v>
                </c:pt>
                <c:pt idx="4">
                  <c:v>2018K1</c:v>
                </c:pt>
                <c:pt idx="5">
                  <c:v>2018K2</c:v>
                </c:pt>
                <c:pt idx="6">
                  <c:v>2018K3</c:v>
                </c:pt>
                <c:pt idx="7">
                  <c:v>2018K4</c:v>
                </c:pt>
                <c:pt idx="8">
                  <c:v>2019K1</c:v>
                </c:pt>
                <c:pt idx="9">
                  <c:v>2019K2</c:v>
                </c:pt>
                <c:pt idx="10">
                  <c:v>2019K3</c:v>
                </c:pt>
                <c:pt idx="11">
                  <c:v>2019K4</c:v>
                </c:pt>
              </c:strCache>
            </c:strRef>
          </c:cat>
          <c:val>
            <c:numRef>
              <c:f>Grafer!$C$10:$N$10</c:f>
              <c:numCache>
                <c:formatCode>General</c:formatCode>
                <c:ptCount val="12"/>
                <c:pt idx="0">
                  <c:v>58041</c:v>
                </c:pt>
                <c:pt idx="1">
                  <c:v>57331</c:v>
                </c:pt>
                <c:pt idx="2">
                  <c:v>56987</c:v>
                </c:pt>
                <c:pt idx="3">
                  <c:v>56637</c:v>
                </c:pt>
                <c:pt idx="4">
                  <c:v>56205</c:v>
                </c:pt>
                <c:pt idx="5">
                  <c:v>55795</c:v>
                </c:pt>
                <c:pt idx="6">
                  <c:v>55529</c:v>
                </c:pt>
                <c:pt idx="7">
                  <c:v>55124</c:v>
                </c:pt>
                <c:pt idx="8">
                  <c:v>55286</c:v>
                </c:pt>
                <c:pt idx="9">
                  <c:v>54840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9E-497F-9221-14EC4B9BD0C2}"/>
            </c:ext>
          </c:extLst>
        </c:ser>
        <c:ser>
          <c:idx val="1"/>
          <c:order val="1"/>
          <c:tx>
            <c:strRef>
              <c:f>Grafer!$A$21</c:f>
              <c:strCache>
                <c:ptCount val="1"/>
                <c:pt idx="0">
                  <c:v>Hovedalternativet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9"/>
              <c:layout>
                <c:manualLayout>
                  <c:x val="-4.1573867854491464E-2"/>
                  <c:y val="-6.9999981627301436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9E-497F-9221-14EC4B9BD0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Grafer!$C$9:$N$9</c:f>
              <c:strCache>
                <c:ptCount val="12"/>
                <c:pt idx="0">
                  <c:v>2017K1</c:v>
                </c:pt>
                <c:pt idx="1">
                  <c:v>2017K2</c:v>
                </c:pt>
                <c:pt idx="2">
                  <c:v>2017K3</c:v>
                </c:pt>
                <c:pt idx="3">
                  <c:v>2017K4</c:v>
                </c:pt>
                <c:pt idx="4">
                  <c:v>2018K1</c:v>
                </c:pt>
                <c:pt idx="5">
                  <c:v>2018K2</c:v>
                </c:pt>
                <c:pt idx="6">
                  <c:v>2018K3</c:v>
                </c:pt>
                <c:pt idx="7">
                  <c:v>2018K4</c:v>
                </c:pt>
                <c:pt idx="8">
                  <c:v>2019K1</c:v>
                </c:pt>
                <c:pt idx="9">
                  <c:v>2019K2</c:v>
                </c:pt>
                <c:pt idx="10">
                  <c:v>2019K3</c:v>
                </c:pt>
                <c:pt idx="11">
                  <c:v>2019K4</c:v>
                </c:pt>
              </c:strCache>
            </c:strRef>
          </c:cat>
          <c:val>
            <c:numRef>
              <c:f>Grafer!$C$17:$N$17</c:f>
              <c:numCache>
                <c:formatCode>General</c:formatCode>
                <c:ptCount val="12"/>
                <c:pt idx="3">
                  <c:v>56633</c:v>
                </c:pt>
                <c:pt idx="4" formatCode="0">
                  <c:v>56518.5</c:v>
                </c:pt>
                <c:pt idx="5" formatCode="0">
                  <c:v>56404</c:v>
                </c:pt>
                <c:pt idx="6" formatCode="0">
                  <c:v>56289.5</c:v>
                </c:pt>
                <c:pt idx="7">
                  <c:v>56175</c:v>
                </c:pt>
                <c:pt idx="8" formatCode="0">
                  <c:v>56295.5</c:v>
                </c:pt>
                <c:pt idx="9" formatCode="0">
                  <c:v>56416</c:v>
                </c:pt>
                <c:pt idx="10" formatCode="0">
                  <c:v>56536.5</c:v>
                </c:pt>
                <c:pt idx="11">
                  <c:v>56657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A9E-497F-9221-14EC4B9BD0C2}"/>
            </c:ext>
          </c:extLst>
        </c:ser>
        <c:ser>
          <c:idx val="2"/>
          <c:order val="2"/>
          <c:tx>
            <c:strRef>
              <c:f>Grafer!$A$28</c:f>
              <c:strCache>
                <c:ptCount val="1"/>
                <c:pt idx="0">
                  <c:v>Lav nasjonal vekst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Lbls>
            <c:dLbl>
              <c:idx val="9"/>
              <c:layout>
                <c:manualLayout>
                  <c:x val="-5.6421677802524127E-2"/>
                  <c:y val="8.6666643919515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9E-497F-9221-14EC4B9BD0C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Grafer!$C$9:$N$9</c:f>
              <c:strCache>
                <c:ptCount val="12"/>
                <c:pt idx="0">
                  <c:v>2017K1</c:v>
                </c:pt>
                <c:pt idx="1">
                  <c:v>2017K2</c:v>
                </c:pt>
                <c:pt idx="2">
                  <c:v>2017K3</c:v>
                </c:pt>
                <c:pt idx="3">
                  <c:v>2017K4</c:v>
                </c:pt>
                <c:pt idx="4">
                  <c:v>2018K1</c:v>
                </c:pt>
                <c:pt idx="5">
                  <c:v>2018K2</c:v>
                </c:pt>
                <c:pt idx="6">
                  <c:v>2018K3</c:v>
                </c:pt>
                <c:pt idx="7">
                  <c:v>2018K4</c:v>
                </c:pt>
                <c:pt idx="8">
                  <c:v>2019K1</c:v>
                </c:pt>
                <c:pt idx="9">
                  <c:v>2019K2</c:v>
                </c:pt>
                <c:pt idx="10">
                  <c:v>2019K3</c:v>
                </c:pt>
                <c:pt idx="11">
                  <c:v>2019K4</c:v>
                </c:pt>
              </c:strCache>
            </c:strRef>
          </c:cat>
          <c:val>
            <c:numRef>
              <c:f>Grafer!$C$24:$N$24</c:f>
              <c:numCache>
                <c:formatCode>General</c:formatCode>
                <c:ptCount val="12"/>
                <c:pt idx="3">
                  <c:v>56633</c:v>
                </c:pt>
                <c:pt idx="4" formatCode="0">
                  <c:v>55819</c:v>
                </c:pt>
                <c:pt idx="5" formatCode="0">
                  <c:v>55005</c:v>
                </c:pt>
                <c:pt idx="6" formatCode="0">
                  <c:v>54191</c:v>
                </c:pt>
                <c:pt idx="7">
                  <c:v>53377</c:v>
                </c:pt>
                <c:pt idx="8" formatCode="0">
                  <c:v>53210.5</c:v>
                </c:pt>
                <c:pt idx="9" formatCode="0">
                  <c:v>53044</c:v>
                </c:pt>
                <c:pt idx="10" formatCode="0">
                  <c:v>52877.5</c:v>
                </c:pt>
                <c:pt idx="11">
                  <c:v>52711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DA9E-497F-9221-14EC4B9BD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7076144"/>
        <c:axId val="627072864"/>
      </c:lineChart>
      <c:catAx>
        <c:axId val="62707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627072864"/>
        <c:crosses val="autoZero"/>
        <c:auto val="1"/>
        <c:lblAlgn val="ctr"/>
        <c:lblOffset val="100"/>
        <c:tickMarkSkip val="1"/>
        <c:noMultiLvlLbl val="0"/>
      </c:catAx>
      <c:valAx>
        <c:axId val="62707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62707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4899251179348685"/>
          <c:y val="0.51229094165592093"/>
          <c:w val="0.41171550660844453"/>
          <c:h val="0.218751123687369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'Ark7'!$G$5</c:f>
              <c:strCache>
                <c:ptCount val="1"/>
                <c:pt idx="0">
                  <c:v>Bostedsattraktivitet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2F60-4BBD-A50D-32068941A6E7}"/>
              </c:ext>
            </c:extLst>
          </c:dPt>
          <c:xVal>
            <c:numRef>
              <c:f>'Ark7'!$F$6:$F$24</c:f>
              <c:numCache>
                <c:formatCode>0.0</c:formatCode>
                <c:ptCount val="19"/>
                <c:pt idx="0">
                  <c:v>7.0484936321672826</c:v>
                </c:pt>
                <c:pt idx="1">
                  <c:v>-0.76028247086811951</c:v>
                </c:pt>
                <c:pt idx="2">
                  <c:v>5.3862495529922088</c:v>
                </c:pt>
                <c:pt idx="3">
                  <c:v>6.1877156070106096</c:v>
                </c:pt>
                <c:pt idx="4">
                  <c:v>-4.4614644974569657</c:v>
                </c:pt>
                <c:pt idx="5">
                  <c:v>3.5865251951371251</c:v>
                </c:pt>
                <c:pt idx="6">
                  <c:v>4.5054612262186371</c:v>
                </c:pt>
                <c:pt idx="7">
                  <c:v>0.66232160734931245</c:v>
                </c:pt>
                <c:pt idx="8">
                  <c:v>7.5331926062766437</c:v>
                </c:pt>
                <c:pt idx="9">
                  <c:v>-3.9445151062527959</c:v>
                </c:pt>
                <c:pt idx="10">
                  <c:v>-6.7315486793317634</c:v>
                </c:pt>
                <c:pt idx="11">
                  <c:v>-6.9332400370595817</c:v>
                </c:pt>
                <c:pt idx="12">
                  <c:v>3.5007628211289781</c:v>
                </c:pt>
                <c:pt idx="13">
                  <c:v>-0.56000626949769172</c:v>
                </c:pt>
                <c:pt idx="14">
                  <c:v>2.72661091792971</c:v>
                </c:pt>
                <c:pt idx="15">
                  <c:v>-6.364268895146469</c:v>
                </c:pt>
                <c:pt idx="16">
                  <c:v>-1.1533530181297742</c:v>
                </c:pt>
                <c:pt idx="17">
                  <c:v>5.5123445780671014</c:v>
                </c:pt>
                <c:pt idx="18">
                  <c:v>-2.2016648335483513</c:v>
                </c:pt>
              </c:numCache>
            </c:numRef>
          </c:xVal>
          <c:yVal>
            <c:numRef>
              <c:f>'Ark7'!$G$6:$G$24</c:f>
              <c:numCache>
                <c:formatCode>0.0</c:formatCode>
                <c:ptCount val="19"/>
                <c:pt idx="0">
                  <c:v>-2.0528467725309341</c:v>
                </c:pt>
                <c:pt idx="1">
                  <c:v>2.1590411908724061</c:v>
                </c:pt>
                <c:pt idx="2">
                  <c:v>0.86475796905364799</c:v>
                </c:pt>
                <c:pt idx="3">
                  <c:v>-0.94386284848852364</c:v>
                </c:pt>
                <c:pt idx="4">
                  <c:v>1.0596567361916203</c:v>
                </c:pt>
                <c:pt idx="5">
                  <c:v>-7.6684876378723663E-2</c:v>
                </c:pt>
                <c:pt idx="6">
                  <c:v>-1.3940124223838696E-2</c:v>
                </c:pt>
                <c:pt idx="7">
                  <c:v>0.53869942679740435</c:v>
                </c:pt>
                <c:pt idx="8">
                  <c:v>-0.72974721190766634</c:v>
                </c:pt>
                <c:pt idx="9">
                  <c:v>-0.9794222902948031</c:v>
                </c:pt>
                <c:pt idx="10">
                  <c:v>1.2408043507489883</c:v>
                </c:pt>
                <c:pt idx="11">
                  <c:v>3.1408280515948039</c:v>
                </c:pt>
                <c:pt idx="12">
                  <c:v>-2.8633359394077682</c:v>
                </c:pt>
                <c:pt idx="13">
                  <c:v>-1.5984280050598871</c:v>
                </c:pt>
                <c:pt idx="14">
                  <c:v>1.4811925506466546</c:v>
                </c:pt>
                <c:pt idx="15">
                  <c:v>9.6810384289592516E-2</c:v>
                </c:pt>
                <c:pt idx="16">
                  <c:v>-6.7902534110059587E-2</c:v>
                </c:pt>
                <c:pt idx="17">
                  <c:v>-2.6048100391264399</c:v>
                </c:pt>
                <c:pt idx="18">
                  <c:v>1.349189981333526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2F60-4BBD-A50D-32068941A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0280280"/>
        <c:axId val="640272440"/>
      </c:scatterChart>
      <c:valAx>
        <c:axId val="640280280"/>
        <c:scaling>
          <c:orientation val="minMax"/>
          <c:max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b-NO" sz="1600"/>
                  <a:t>Næringsattraktivitet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low"/>
        <c:spPr>
          <a:noFill/>
          <a:ln w="28575" cap="flat" cmpd="sng" algn="ctr">
            <a:solidFill>
              <a:sysClr val="windowText" lastClr="000000"/>
            </a:solidFill>
            <a:round/>
            <a:headEnd type="triangle" w="lg" len="lg"/>
            <a:tailEnd type="triangle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640272440"/>
        <c:crosses val="autoZero"/>
        <c:crossBetween val="midCat"/>
      </c:valAx>
      <c:valAx>
        <c:axId val="640272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b-NO" sz="1600"/>
                  <a:t>Bostedsattraktivitet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low"/>
        <c:spPr>
          <a:noFill/>
          <a:ln w="28575" cap="flat" cmpd="sng" algn="ctr">
            <a:solidFill>
              <a:sysClr val="windowText" lastClr="000000"/>
            </a:solidFill>
            <a:round/>
            <a:headEnd type="triangle" w="lg" len="lg"/>
            <a:tailEnd type="triangle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640280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774826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46427"/>
            <a:ext cx="8534400" cy="358773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Telemarksforsking_logo_CMYK_til_Word_PP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4648466"/>
            <a:ext cx="9144000" cy="2209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2" name="Picture 11" descr="iStock_000003349303Medium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0" b="35287"/>
          <a:stretch/>
        </p:blipFill>
        <p:spPr>
          <a:xfrm>
            <a:off x="185738" y="3645024"/>
            <a:ext cx="8792114" cy="303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3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19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0" y="-1"/>
            <a:ext cx="9152219" cy="68589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58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3015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" y="0"/>
            <a:ext cx="9150886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3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6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688020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96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03085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8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_000008022857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r="760"/>
          <a:stretch/>
        </p:blipFill>
        <p:spPr>
          <a:xfrm>
            <a:off x="0" y="-1"/>
            <a:ext cx="9144000" cy="686744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78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88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688020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16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osk_i_han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4" r="20446"/>
          <a:stretch/>
        </p:blipFill>
        <p:spPr>
          <a:xfrm>
            <a:off x="-12411" y="-1"/>
            <a:ext cx="9156412" cy="6858001"/>
          </a:xfrm>
          <a:prstGeom prst="rect">
            <a:avLst/>
          </a:prstGeom>
        </p:spPr>
      </p:pic>
      <p:pic>
        <p:nvPicPr>
          <p:cNvPr id="5" name="Picture 4" descr="Telemarksforsking_logo_RGB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2"/>
            <a:ext cx="2895599" cy="50883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9215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jettin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9" y="0"/>
            <a:ext cx="9172211" cy="687398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8" name="Picture 7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tock_000003349303Mediu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20"/>
            <a:ext cx="9144000" cy="611673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4509120"/>
            <a:ext cx="8785225" cy="21806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0" name="Picture 9" descr="Telemarksforsking_logo_RGB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2"/>
            <a:ext cx="2895599" cy="5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38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lemarksforsking_illustrasjon_tapet_A4_CMYK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13061" r="10304" b="50741"/>
          <a:stretch/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5" name="Picture 8" descr="Telemarksforsking_logo_CMYK_til_Word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233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648466"/>
            <a:ext cx="9144000" cy="2209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2" name="Picture 11" descr="iStock_000008287624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t="9837"/>
          <a:stretch/>
        </p:blipFill>
        <p:spPr>
          <a:xfrm>
            <a:off x="4483100" y="3645024"/>
            <a:ext cx="4491913" cy="3035545"/>
          </a:xfrm>
          <a:prstGeom prst="rect">
            <a:avLst/>
          </a:prstGeom>
        </p:spPr>
      </p:pic>
      <p:pic>
        <p:nvPicPr>
          <p:cNvPr id="13" name="Picture 12" descr="iStock_000008287624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 t="9837"/>
          <a:stretch/>
        </p:blipFill>
        <p:spPr>
          <a:xfrm flipH="1">
            <a:off x="186267" y="3645024"/>
            <a:ext cx="4394546" cy="3035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774826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46427"/>
            <a:ext cx="8534400" cy="358773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Telemarksforsking_logo_CMYK_til_Word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205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71601"/>
            <a:ext cx="7416824" cy="42176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9CBA72"/>
              </a:buClr>
              <a:buNone/>
              <a:defRPr sz="2400" i="1">
                <a:solidFill>
                  <a:srgbClr val="9CBA72"/>
                </a:solidFill>
                <a:latin typeface="Georgia"/>
                <a:cs typeface="Georgia"/>
              </a:defRPr>
            </a:lvl1pPr>
            <a:lvl2pPr marL="457200" indent="0" algn="ctr">
              <a:buClr>
                <a:srgbClr val="9CBA72"/>
              </a:buClr>
              <a:buNone/>
              <a:defRPr/>
            </a:lvl2pPr>
            <a:lvl3pPr marL="914400" indent="0" algn="ctr">
              <a:buClr>
                <a:srgbClr val="9CBA72"/>
              </a:buClr>
              <a:buNone/>
              <a:defRPr/>
            </a:lvl3pPr>
            <a:lvl4pPr marL="1371600" indent="0" algn="ctr">
              <a:buClr>
                <a:srgbClr val="9CBA72"/>
              </a:buClr>
              <a:buNone/>
              <a:defRPr/>
            </a:lvl4pPr>
            <a:lvl5pPr marL="1828800" indent="0" algn="ctr">
              <a:buClr>
                <a:srgbClr val="9CBA72"/>
              </a:buCl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16767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185738" y="349250"/>
            <a:ext cx="8785225" cy="4762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5446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CBA72"/>
              </a:buClr>
              <a:defRPr/>
            </a:lvl1pPr>
            <a:lvl2pPr>
              <a:buClr>
                <a:srgbClr val="9CBA72"/>
              </a:buClr>
              <a:defRPr/>
            </a:lvl2pPr>
            <a:lvl3pPr>
              <a:buClr>
                <a:srgbClr val="9CBA72"/>
              </a:buClr>
              <a:defRPr/>
            </a:lvl3pPr>
            <a:lvl4pPr>
              <a:buClr>
                <a:srgbClr val="9CBA72"/>
              </a:buClr>
              <a:defRPr/>
            </a:lvl4pPr>
            <a:lvl5pPr>
              <a:buClr>
                <a:srgbClr val="9CBA72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Picture 9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0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02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CBA72"/>
              </a:buClr>
              <a:defRPr/>
            </a:lvl1pPr>
            <a:lvl2pPr>
              <a:buClr>
                <a:srgbClr val="9CBA72"/>
              </a:buClr>
              <a:defRPr/>
            </a:lvl2pPr>
            <a:lvl3pPr>
              <a:buClr>
                <a:srgbClr val="9CBA72"/>
              </a:buClr>
              <a:defRPr/>
            </a:lvl3pPr>
            <a:lvl4pPr>
              <a:buClr>
                <a:srgbClr val="9CBA72"/>
              </a:buClr>
              <a:defRPr/>
            </a:lvl4pPr>
            <a:lvl5pPr>
              <a:buClr>
                <a:srgbClr val="9CBA72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534400" cy="609600"/>
          </a:xfrm>
        </p:spPr>
        <p:txBody>
          <a:bodyPr anchor="t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4800" y="214825"/>
            <a:ext cx="8534400" cy="318575"/>
          </a:xfrm>
        </p:spPr>
        <p:txBody>
          <a:bodyPr>
            <a:normAutofit/>
          </a:bodyPr>
          <a:lstStyle>
            <a:lvl1pPr algn="ctr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764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Picture 11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0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45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185738" y="349250"/>
            <a:ext cx="8785225" cy="4762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0903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>
            <a:lvl1pPr>
              <a:buClr>
                <a:srgbClr val="9CBA72"/>
              </a:buClr>
              <a:defRPr sz="2000"/>
            </a:lvl1pPr>
            <a:lvl2pPr>
              <a:buClr>
                <a:srgbClr val="9CBA72"/>
              </a:buClr>
              <a:defRPr sz="1800"/>
            </a:lvl2pPr>
            <a:lvl3pPr>
              <a:buClr>
                <a:srgbClr val="9CBA72"/>
              </a:buClr>
              <a:defRPr sz="1800"/>
            </a:lvl3pPr>
            <a:lvl4pPr>
              <a:buClr>
                <a:srgbClr val="9CBA72"/>
              </a:buClr>
              <a:defRPr sz="1400"/>
            </a:lvl4pPr>
            <a:lvl5pPr>
              <a:buClr>
                <a:srgbClr val="9CBA7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/>
          <a:lstStyle>
            <a:lvl1pPr>
              <a:buClr>
                <a:srgbClr val="9CBA72"/>
              </a:buClr>
              <a:defRPr sz="2000"/>
            </a:lvl1pPr>
            <a:lvl2pPr>
              <a:buClr>
                <a:srgbClr val="9CBA72"/>
              </a:buClr>
              <a:defRPr sz="1800"/>
            </a:lvl2pPr>
            <a:lvl3pPr>
              <a:buClr>
                <a:srgbClr val="9CBA72"/>
              </a:buClr>
              <a:defRPr sz="1800"/>
            </a:lvl3pPr>
            <a:lvl4pPr>
              <a:buClr>
                <a:srgbClr val="9CBA72"/>
              </a:buClr>
              <a:defRPr sz="1400"/>
            </a:lvl4pPr>
            <a:lvl5pPr>
              <a:buClr>
                <a:srgbClr val="9CBA7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Picture 10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0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56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93838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425" y="1493838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185738" y="349250"/>
            <a:ext cx="8785225" cy="4762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24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93838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4040188" cy="3951288"/>
          </a:xfrm>
        </p:spPr>
        <p:txBody>
          <a:bodyPr/>
          <a:lstStyle>
            <a:lvl1pPr>
              <a:buClr>
                <a:srgbClr val="9CBA72"/>
              </a:buClr>
              <a:defRPr sz="2000"/>
            </a:lvl1pPr>
            <a:lvl2pPr>
              <a:buClr>
                <a:srgbClr val="9CBA72"/>
              </a:buClr>
              <a:defRPr sz="1800"/>
            </a:lvl2pPr>
            <a:lvl3pPr>
              <a:buClr>
                <a:srgbClr val="9CBA72"/>
              </a:buClr>
              <a:defRPr sz="1800"/>
            </a:lvl3pPr>
            <a:lvl4pPr>
              <a:buClr>
                <a:srgbClr val="9CBA72"/>
              </a:buClr>
              <a:defRPr sz="1400"/>
            </a:lvl4pPr>
            <a:lvl5pPr>
              <a:buClr>
                <a:srgbClr val="9CBA7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425" y="1493838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5" y="2174875"/>
            <a:ext cx="4041775" cy="3951288"/>
          </a:xfrm>
        </p:spPr>
        <p:txBody>
          <a:bodyPr/>
          <a:lstStyle>
            <a:lvl1pPr>
              <a:buClr>
                <a:srgbClr val="9CBA72"/>
              </a:buClr>
              <a:defRPr sz="2000"/>
            </a:lvl1pPr>
            <a:lvl2pPr>
              <a:buClr>
                <a:srgbClr val="9CBA72"/>
              </a:buClr>
              <a:defRPr sz="1800"/>
            </a:lvl2pPr>
            <a:lvl3pPr>
              <a:buClr>
                <a:srgbClr val="9CBA72"/>
              </a:buClr>
              <a:defRPr sz="1800"/>
            </a:lvl3pPr>
            <a:lvl4pPr>
              <a:buClr>
                <a:srgbClr val="9CBA72"/>
              </a:buClr>
              <a:defRPr sz="1400"/>
            </a:lvl4pPr>
            <a:lvl5pPr>
              <a:buClr>
                <a:srgbClr val="9CBA7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Picture 12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0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81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185738" y="349250"/>
            <a:ext cx="8785225" cy="4762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4493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Picture 8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0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1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648466"/>
            <a:ext cx="9144000" cy="2209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4" name="Picture 13" descr="iStock_000008022857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r="-1129" b="8030"/>
          <a:stretch/>
        </p:blipFill>
        <p:spPr>
          <a:xfrm>
            <a:off x="185738" y="3645024"/>
            <a:ext cx="4487862" cy="3035545"/>
          </a:xfrm>
          <a:prstGeom prst="rect">
            <a:avLst/>
          </a:prstGeom>
        </p:spPr>
      </p:pic>
      <p:pic>
        <p:nvPicPr>
          <p:cNvPr id="15" name="Picture 14" descr="iStock_000008022857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r="760" b="8030"/>
          <a:stretch/>
        </p:blipFill>
        <p:spPr>
          <a:xfrm flipH="1">
            <a:off x="4579938" y="3645024"/>
            <a:ext cx="4394730" cy="3035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774826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46427"/>
            <a:ext cx="8534400" cy="358773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pic>
        <p:nvPicPr>
          <p:cNvPr id="10" name="Picture 8" descr="Telemarksforsking_logo_CMYK_til_Word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259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534400" cy="609600"/>
          </a:xfrm>
        </p:spPr>
        <p:txBody>
          <a:bodyPr anchor="t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4800" y="214825"/>
            <a:ext cx="8534400" cy="318575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Picture 9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0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54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2289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94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8683-41DE-4032-A796-43DFE82EBCCE}" type="datetimeFigureOut">
              <a:rPr lang="nb-NO" smtClean="0"/>
              <a:t>25.11.2019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0E85-15C8-453A-90D2-2A35D7806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3342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8683-41DE-4032-A796-43DFE82EBCCE}" type="datetimeFigureOut">
              <a:rPr lang="nb-NO" smtClean="0"/>
              <a:t>25.11.2019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0E85-15C8-453A-90D2-2A35D7806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4618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8683-41DE-4032-A796-43DFE82EBCCE}" type="datetimeFigureOut">
              <a:rPr lang="nb-NO" smtClean="0"/>
              <a:t>25.11.2019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0E85-15C8-453A-90D2-2A35D7806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4540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8683-41DE-4032-A796-43DFE82EBCCE}" type="datetimeFigureOut">
              <a:rPr lang="nb-NO" smtClean="0"/>
              <a:t>25.11.2019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0E85-15C8-453A-90D2-2A35D7806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1067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8683-41DE-4032-A796-43DFE82EBCCE}" type="datetimeFigureOut">
              <a:rPr lang="nb-NO" smtClean="0"/>
              <a:t>25.11.2019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0E85-15C8-453A-90D2-2A35D7806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4373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8683-41DE-4032-A796-43DFE82EBCCE}" type="datetimeFigureOut">
              <a:rPr lang="nb-NO" smtClean="0"/>
              <a:t>25.11.2019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0E85-15C8-453A-90D2-2A35D7806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64264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8683-41DE-4032-A796-43DFE82EBCCE}" type="datetimeFigureOut">
              <a:rPr lang="nb-NO" smtClean="0"/>
              <a:t>25.11.2019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0E85-15C8-453A-90D2-2A35D7806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588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648466"/>
            <a:ext cx="9144000" cy="2209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2" name="Picture 11" descr="IMG_088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421" b="7823"/>
          <a:stretch/>
        </p:blipFill>
        <p:spPr>
          <a:xfrm>
            <a:off x="185737" y="3645024"/>
            <a:ext cx="4500563" cy="3035546"/>
          </a:xfrm>
          <a:prstGeom prst="rect">
            <a:avLst/>
          </a:prstGeom>
        </p:spPr>
      </p:pic>
      <p:pic>
        <p:nvPicPr>
          <p:cNvPr id="17" name="Picture 16" descr="IMG_088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3"/>
          <a:stretch/>
        </p:blipFill>
        <p:spPr>
          <a:xfrm flipH="1">
            <a:off x="4571470" y="3645024"/>
            <a:ext cx="4394201" cy="3035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774826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46427"/>
            <a:ext cx="8534400" cy="358773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pic>
        <p:nvPicPr>
          <p:cNvPr id="10" name="Picture 8" descr="Telemarksforsking_logo_CMYK_til_Word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4131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8683-41DE-4032-A796-43DFE82EBCCE}" type="datetimeFigureOut">
              <a:rPr lang="nb-NO" smtClean="0"/>
              <a:t>25.11.2019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0E85-15C8-453A-90D2-2A35D7806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66694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8683-41DE-4032-A796-43DFE82EBCCE}" type="datetimeFigureOut">
              <a:rPr lang="nb-NO" smtClean="0"/>
              <a:t>25.11.2019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0E85-15C8-453A-90D2-2A35D7806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0339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8683-41DE-4032-A796-43DFE82EBCCE}" type="datetimeFigureOut">
              <a:rPr lang="nb-NO" smtClean="0"/>
              <a:t>25.11.2019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0E85-15C8-453A-90D2-2A35D7806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54600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8683-41DE-4032-A796-43DFE82EBCCE}" type="datetimeFigureOut">
              <a:rPr lang="nb-NO" smtClean="0"/>
              <a:t>25.11.2019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0E85-15C8-453A-90D2-2A35D7806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4498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132"/>
            <a:ext cx="4140637" cy="501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774826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46427"/>
            <a:ext cx="8534400" cy="358773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4648466"/>
            <a:ext cx="9144000" cy="2209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2" name="Picture 11" descr="iStock_000003349303Medium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0" b="35287"/>
          <a:stretch/>
        </p:blipFill>
        <p:spPr>
          <a:xfrm>
            <a:off x="185738" y="3645024"/>
            <a:ext cx="8792114" cy="303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46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71601"/>
            <a:ext cx="7416824" cy="42176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9CBA72"/>
              </a:buClr>
              <a:buNone/>
              <a:defRPr sz="2400" i="1">
                <a:solidFill>
                  <a:srgbClr val="9CBA72"/>
                </a:solidFill>
                <a:latin typeface="Georgia"/>
                <a:cs typeface="Georgia"/>
              </a:defRPr>
            </a:lvl1pPr>
            <a:lvl2pPr marL="457200" indent="0" algn="ctr">
              <a:buClr>
                <a:srgbClr val="9CBA72"/>
              </a:buClr>
              <a:buNone/>
              <a:defRPr/>
            </a:lvl2pPr>
            <a:lvl3pPr marL="914400" indent="0" algn="ctr">
              <a:buClr>
                <a:srgbClr val="9CBA72"/>
              </a:buClr>
              <a:buNone/>
              <a:defRPr/>
            </a:lvl3pPr>
            <a:lvl4pPr marL="1371600" indent="0" algn="ctr">
              <a:buClr>
                <a:srgbClr val="9CBA72"/>
              </a:buClr>
              <a:buNone/>
              <a:defRPr/>
            </a:lvl4pPr>
            <a:lvl5pPr marL="1828800" indent="0" algn="ctr">
              <a:buClr>
                <a:srgbClr val="9CBA72"/>
              </a:buCl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147043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185738" y="349250"/>
            <a:ext cx="8785225" cy="4762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77620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CBA72"/>
              </a:buClr>
              <a:defRPr/>
            </a:lvl1pPr>
            <a:lvl2pPr>
              <a:buClr>
                <a:srgbClr val="9CBA72"/>
              </a:buClr>
              <a:defRPr/>
            </a:lvl2pPr>
            <a:lvl3pPr>
              <a:buClr>
                <a:srgbClr val="9CBA72"/>
              </a:buClr>
              <a:defRPr/>
            </a:lvl3pPr>
            <a:lvl4pPr>
              <a:buClr>
                <a:srgbClr val="9CBA72"/>
              </a:buClr>
              <a:defRPr/>
            </a:lvl4pPr>
            <a:lvl5pPr>
              <a:buClr>
                <a:srgbClr val="9CBA72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8" y="6381009"/>
            <a:ext cx="2082006" cy="252306"/>
          </a:xfrm>
          <a:prstGeom prst="rect">
            <a:avLst/>
          </a:prstGeom>
        </p:spPr>
      </p:pic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3183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CBA72"/>
              </a:buClr>
              <a:defRPr/>
            </a:lvl1pPr>
            <a:lvl2pPr>
              <a:buClr>
                <a:srgbClr val="9CBA72"/>
              </a:buClr>
              <a:defRPr/>
            </a:lvl2pPr>
            <a:lvl3pPr>
              <a:buClr>
                <a:srgbClr val="9CBA72"/>
              </a:buClr>
              <a:defRPr/>
            </a:lvl3pPr>
            <a:lvl4pPr>
              <a:buClr>
                <a:srgbClr val="9CBA72"/>
              </a:buClr>
              <a:defRPr/>
            </a:lvl4pPr>
            <a:lvl5pPr>
              <a:buClr>
                <a:srgbClr val="9CBA72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534400" cy="609600"/>
          </a:xfrm>
        </p:spPr>
        <p:txBody>
          <a:bodyPr anchor="t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4800" y="214825"/>
            <a:ext cx="8534400" cy="318575"/>
          </a:xfrm>
        </p:spPr>
        <p:txBody>
          <a:bodyPr>
            <a:normAutofit/>
          </a:bodyPr>
          <a:lstStyle>
            <a:lvl1pPr algn="ctr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764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8" y="6381009"/>
            <a:ext cx="2082006" cy="2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35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185738" y="349250"/>
            <a:ext cx="8785225" cy="4762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019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648466"/>
            <a:ext cx="9144000" cy="2209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5" name="Picture 14" descr="IMG_197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3" b="7756"/>
          <a:stretch/>
        </p:blipFill>
        <p:spPr>
          <a:xfrm flipH="1">
            <a:off x="185736" y="3645023"/>
            <a:ext cx="4513263" cy="3035547"/>
          </a:xfrm>
          <a:prstGeom prst="rect">
            <a:avLst/>
          </a:prstGeom>
        </p:spPr>
      </p:pic>
      <p:pic>
        <p:nvPicPr>
          <p:cNvPr id="13" name="Picture 12" descr="IMG_197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6"/>
          <a:stretch/>
        </p:blipFill>
        <p:spPr>
          <a:xfrm>
            <a:off x="4570286" y="3645023"/>
            <a:ext cx="4394202" cy="3037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774826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46427"/>
            <a:ext cx="8534400" cy="358773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pic>
        <p:nvPicPr>
          <p:cNvPr id="10" name="Picture 8" descr="Telemarksforsking_logo_CMYK_til_Word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8402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>
            <a:lvl1pPr>
              <a:buClr>
                <a:srgbClr val="9CBA72"/>
              </a:buClr>
              <a:defRPr sz="2000"/>
            </a:lvl1pPr>
            <a:lvl2pPr>
              <a:buClr>
                <a:srgbClr val="9CBA72"/>
              </a:buClr>
              <a:defRPr sz="1800"/>
            </a:lvl2pPr>
            <a:lvl3pPr>
              <a:buClr>
                <a:srgbClr val="9CBA72"/>
              </a:buClr>
              <a:defRPr sz="1800"/>
            </a:lvl3pPr>
            <a:lvl4pPr>
              <a:buClr>
                <a:srgbClr val="9CBA72"/>
              </a:buClr>
              <a:defRPr sz="1400"/>
            </a:lvl4pPr>
            <a:lvl5pPr>
              <a:buClr>
                <a:srgbClr val="9CBA7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/>
          <a:lstStyle>
            <a:lvl1pPr>
              <a:buClr>
                <a:srgbClr val="9CBA72"/>
              </a:buClr>
              <a:defRPr sz="2000"/>
            </a:lvl1pPr>
            <a:lvl2pPr>
              <a:buClr>
                <a:srgbClr val="9CBA72"/>
              </a:buClr>
              <a:defRPr sz="1800"/>
            </a:lvl2pPr>
            <a:lvl3pPr>
              <a:buClr>
                <a:srgbClr val="9CBA72"/>
              </a:buClr>
              <a:defRPr sz="1800"/>
            </a:lvl3pPr>
            <a:lvl4pPr>
              <a:buClr>
                <a:srgbClr val="9CBA72"/>
              </a:buClr>
              <a:defRPr sz="1400"/>
            </a:lvl4pPr>
            <a:lvl5pPr>
              <a:buClr>
                <a:srgbClr val="9CBA7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8" y="6381009"/>
            <a:ext cx="2082006" cy="2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5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93838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425" y="1493838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185738" y="349250"/>
            <a:ext cx="8785225" cy="4762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64268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93838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4040188" cy="3951288"/>
          </a:xfrm>
        </p:spPr>
        <p:txBody>
          <a:bodyPr/>
          <a:lstStyle>
            <a:lvl1pPr>
              <a:buClr>
                <a:srgbClr val="9CBA72"/>
              </a:buClr>
              <a:defRPr sz="2000"/>
            </a:lvl1pPr>
            <a:lvl2pPr>
              <a:buClr>
                <a:srgbClr val="9CBA72"/>
              </a:buClr>
              <a:defRPr sz="1800"/>
            </a:lvl2pPr>
            <a:lvl3pPr>
              <a:buClr>
                <a:srgbClr val="9CBA72"/>
              </a:buClr>
              <a:defRPr sz="1800"/>
            </a:lvl3pPr>
            <a:lvl4pPr>
              <a:buClr>
                <a:srgbClr val="9CBA72"/>
              </a:buClr>
              <a:defRPr sz="1400"/>
            </a:lvl4pPr>
            <a:lvl5pPr>
              <a:buClr>
                <a:srgbClr val="9CBA7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425" y="1493838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5" y="2174875"/>
            <a:ext cx="4041775" cy="3951288"/>
          </a:xfrm>
        </p:spPr>
        <p:txBody>
          <a:bodyPr/>
          <a:lstStyle>
            <a:lvl1pPr>
              <a:buClr>
                <a:srgbClr val="9CBA72"/>
              </a:buClr>
              <a:defRPr sz="2000"/>
            </a:lvl1pPr>
            <a:lvl2pPr>
              <a:buClr>
                <a:srgbClr val="9CBA72"/>
              </a:buClr>
              <a:defRPr sz="1800"/>
            </a:lvl2pPr>
            <a:lvl3pPr>
              <a:buClr>
                <a:srgbClr val="9CBA72"/>
              </a:buClr>
              <a:defRPr sz="1800"/>
            </a:lvl3pPr>
            <a:lvl4pPr>
              <a:buClr>
                <a:srgbClr val="9CBA72"/>
              </a:buClr>
              <a:defRPr sz="1400"/>
            </a:lvl4pPr>
            <a:lvl5pPr>
              <a:buClr>
                <a:srgbClr val="9CBA7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8" y="6381009"/>
            <a:ext cx="2082006" cy="2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451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185738" y="349250"/>
            <a:ext cx="8785225" cy="4762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44725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8" y="6381009"/>
            <a:ext cx="2082006" cy="2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946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534400" cy="609600"/>
          </a:xfrm>
        </p:spPr>
        <p:txBody>
          <a:bodyPr anchor="t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4800" y="214825"/>
            <a:ext cx="8534400" cy="318575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8" y="6381009"/>
            <a:ext cx="2082006" cy="2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118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24709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0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648466"/>
            <a:ext cx="9144000" cy="2209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2" name="Picture 11" descr="P1040138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4" b="8087"/>
          <a:stretch/>
        </p:blipFill>
        <p:spPr>
          <a:xfrm>
            <a:off x="169464" y="3645022"/>
            <a:ext cx="8795024" cy="3035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774826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46427"/>
            <a:ext cx="8534400" cy="358773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pic>
        <p:nvPicPr>
          <p:cNvPr id="10" name="Picture 8" descr="Telemarksforsking_logo_CMYK_til_Word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39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BA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18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4013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3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tock_000008287624Lar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886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9" name="Picture 8" descr="Telemarksforsking_logo_RGB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2"/>
            <a:ext cx="2895599" cy="5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75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5738" y="6324600"/>
            <a:ext cx="8785225" cy="3603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5" name="Picture 14" descr="Telemarksforsking_logo_RGB_til_trykk.eps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0"/>
            <a:ext cx="1455256" cy="2557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5344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5344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fld id="{93B41D18-1372-1445-86F4-9805F076F7AD}" type="slidenum">
              <a:rPr lang="nb-NO" smtClean="0">
                <a:solidFill>
                  <a:prstClr val="white">
                    <a:lumMod val="50000"/>
                  </a:prstClr>
                </a:solidFill>
              </a:rPr>
              <a:pPr defTabSz="457200"/>
              <a:t>‹#›</a:t>
            </a:fld>
            <a:endParaRPr lang="nb-NO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7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  <p:sldLayoutId id="2147483732" r:id="rId29"/>
    <p:sldLayoutId id="2147483733" r:id="rId30"/>
    <p:sldLayoutId id="2147483734" r:id="rId31"/>
    <p:sldLayoutId id="2147483735" r:id="rId32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8683-41DE-4032-A796-43DFE82EBCCE}" type="datetimeFigureOut">
              <a:rPr lang="nb-NO" smtClean="0"/>
              <a:t>25.11.2019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0E85-15C8-453A-90D2-2A35D7806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630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85738" y="6324600"/>
            <a:ext cx="8785225" cy="3603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1712"/>
            <a:ext cx="2082006" cy="25230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5344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5344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fld id="{93B41D18-1372-1445-86F4-9805F076F7AD}" type="slidenum">
              <a:rPr lang="nb-NO" smtClean="0">
                <a:solidFill>
                  <a:prstClr val="white">
                    <a:lumMod val="50000"/>
                  </a:prstClr>
                </a:solidFill>
              </a:rPr>
              <a:pPr defTabSz="457200"/>
              <a:t>‹#›</a:t>
            </a:fld>
            <a:endParaRPr lang="nb-NO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3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Sarpsborg 26. november 2019</a:t>
            </a:r>
            <a:endParaRPr lang="nb-NO" dirty="0"/>
          </a:p>
          <a:p>
            <a:endParaRPr lang="nb-NO" dirty="0"/>
          </a:p>
        </p:txBody>
      </p:sp>
      <p:sp>
        <p:nvSpPr>
          <p:cNvPr id="4" name="Tittel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248229"/>
          </a:xfrm>
        </p:spPr>
        <p:txBody>
          <a:bodyPr/>
          <a:lstStyle/>
          <a:p>
            <a:pPr lvl="0"/>
            <a:r>
              <a:rPr lang="nb-NO" sz="3600" dirty="0" smtClean="0"/>
              <a:t>Sarpsborg – utviklingstrekk, attraktivitet og scenarier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28324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4188691" y="41495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>Produktivitet i næringslivet i </a:t>
            </a:r>
            <a:r>
              <a:rPr lang="nb-NO" dirty="0" smtClean="0"/>
              <a:t>Sarpsborg, </a:t>
            </a:r>
            <a:r>
              <a:rPr lang="nb-NO" dirty="0"/>
              <a:t>unntatt finans og oljeutvinning. 1000 kr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207533" y="1594714"/>
            <a:ext cx="3230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Høyere produktivitet enn fylket, lavere enn landet.</a:t>
            </a:r>
            <a:endParaRPr lang="nb-NO" sz="24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288000" y="230400"/>
            <a:ext cx="2506406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Produktivitet</a:t>
            </a:r>
            <a:endParaRPr lang="nb-NO" sz="2800" dirty="0">
              <a:solidFill>
                <a:schemeClr val="bg1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974" y="50292"/>
            <a:ext cx="5547026" cy="409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4829479" y="4959706"/>
            <a:ext cx="4234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Score for de tre indikatorene i lønnsomhetsindeksen. Tallet til høyre for kommunenavnet angir rangering blant de 422 kommunene i Norge.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90195" y="1719072"/>
            <a:ext cx="3650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Bra lønnsomhet i næringslivet.</a:t>
            </a:r>
            <a:endParaRPr lang="nb-NO" sz="28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288000" y="230400"/>
            <a:ext cx="2506406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Lønnsomhet</a:t>
            </a:r>
            <a:endParaRPr lang="nb-NO" sz="2800" dirty="0">
              <a:solidFill>
                <a:schemeClr val="bg1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30" y="0"/>
            <a:ext cx="4396902" cy="49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0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190195" y="1719072"/>
            <a:ext cx="36502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Mindre nyetablering enn de fleste sammenlikningsbyene.</a:t>
            </a:r>
            <a:endParaRPr lang="nb-NO" sz="28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288000" y="230400"/>
            <a:ext cx="2506406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Nyetableringer</a:t>
            </a:r>
            <a:endParaRPr lang="nb-NO" sz="2800" dirty="0">
              <a:solidFill>
                <a:schemeClr val="bg1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48" y="0"/>
            <a:ext cx="4653351" cy="5230368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4517136" y="545450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>Score for de fire indikatorene i etableringsindeksen. Tallet til venstre angir rangering blant de 422 kommunene i Norge.</a:t>
            </a:r>
          </a:p>
        </p:txBody>
      </p:sp>
    </p:spTree>
    <p:extLst>
      <p:ext uri="{BB962C8B-B14F-4D97-AF65-F5344CB8AC3E}">
        <p14:creationId xmlns:p14="http://schemas.microsoft.com/office/powerpoint/2010/main" val="27808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4659296" y="501559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>Score på delindeksene i næringslivsindeksen. Tallet til venstre angir rangering blant de 422 kommunene i Norge.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288000" y="230400"/>
            <a:ext cx="3164774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Næringslivsindeksen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168250" y="1104595"/>
            <a:ext cx="4052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Sarpsborg nummer 96 av 422 kommuner på næringslivsindeksen for 2018.</a:t>
            </a:r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648" y="-31090"/>
            <a:ext cx="4578531" cy="512795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5999"/>
            <a:ext cx="4437648" cy="37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2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733701" y="1565452"/>
            <a:ext cx="56546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Arbeidsplass- og næringsutvikling:</a:t>
            </a:r>
          </a:p>
          <a:p>
            <a:endParaRPr lang="nb-NO" sz="2800" dirty="0"/>
          </a:p>
          <a:p>
            <a:r>
              <a:rPr lang="nb-NO" sz="2800" dirty="0" smtClean="0"/>
              <a:t>God vekst i næringslivet i Sarpsborg siden 2014.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7017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Befolkning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69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3632943" y="4663465"/>
            <a:ext cx="439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Folketallet i Sarpsborg.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91551" y="1283072"/>
            <a:ext cx="303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Folketallet øker</a:t>
            </a:r>
            <a:endParaRPr lang="nb-NO" sz="28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91550" y="187200"/>
            <a:ext cx="320605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Befolkningsvekst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646" y="18288"/>
            <a:ext cx="5741354" cy="428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3683977" y="4286707"/>
            <a:ext cx="439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Folketallet i Sarpsborg, Østfold og Norge, indeksert.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91550" y="1385485"/>
            <a:ext cx="3390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Omtrent samme vekst som fylket og landet.</a:t>
            </a:r>
            <a:endParaRPr lang="nb-NO" sz="28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91550" y="187200"/>
            <a:ext cx="320605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Befolkningsvekst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18" y="0"/>
            <a:ext cx="5433089" cy="428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4449600" y="49041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>
                <a:latin typeface="Sabon LT Std"/>
                <a:ea typeface="Calibri" panose="020F0502020204030204" pitchFamily="34" charset="0"/>
                <a:cs typeface="Times New Roman" panose="02020603050405020304" pitchFamily="18" charset="0"/>
              </a:rPr>
              <a:t>Befolkningsendringer i </a:t>
            </a:r>
            <a:r>
              <a:rPr lang="nb-NO" dirty="0" smtClean="0">
                <a:latin typeface="Sabon LT Std"/>
                <a:ea typeface="Calibri" panose="020F0502020204030204" pitchFamily="34" charset="0"/>
                <a:cs typeface="Times New Roman" panose="02020603050405020304" pitchFamily="18" charset="0"/>
              </a:rPr>
              <a:t>Sarpsborg siste </a:t>
            </a:r>
            <a:r>
              <a:rPr lang="nb-NO" dirty="0">
                <a:latin typeface="Sabon LT Std"/>
                <a:ea typeface="Calibri" panose="020F0502020204030204" pitchFamily="34" charset="0"/>
                <a:cs typeface="Times New Roman" panose="02020603050405020304" pitchFamily="18" charset="0"/>
              </a:rPr>
              <a:t>12 måneder dekomponert, målt hvert kvartal.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29600" y="885600"/>
            <a:ext cx="36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Sarpsborg har fødselsoverskudd.</a:t>
            </a:r>
          </a:p>
          <a:p>
            <a:endParaRPr lang="nb-NO" sz="2400" dirty="0"/>
          </a:p>
          <a:p>
            <a:r>
              <a:rPr lang="nb-NO" sz="2400" dirty="0" smtClean="0"/>
              <a:t>Stor netto innenlands innflytting</a:t>
            </a:r>
            <a:r>
              <a:rPr lang="nb-NO" sz="2400" dirty="0"/>
              <a:t> </a:t>
            </a:r>
            <a:r>
              <a:rPr lang="nb-NO" sz="2400" dirty="0" smtClean="0"/>
              <a:t>i perioder, særlig siste år.</a:t>
            </a:r>
          </a:p>
          <a:p>
            <a:endParaRPr lang="nb-NO" sz="2400" dirty="0"/>
          </a:p>
          <a:p>
            <a:r>
              <a:rPr lang="nb-NO" sz="2400" dirty="0" smtClean="0"/>
              <a:t>Innvandring har avtatt.</a:t>
            </a:r>
          </a:p>
          <a:p>
            <a:endParaRPr lang="nb-NO" sz="24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91550" y="187200"/>
            <a:ext cx="320605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Befolkningsvekst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215" y="-1"/>
            <a:ext cx="5498785" cy="487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4449600" y="49041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>
                <a:latin typeface="Sabon LT Std"/>
                <a:ea typeface="Calibri" panose="020F0502020204030204" pitchFamily="34" charset="0"/>
                <a:cs typeface="Times New Roman" panose="02020603050405020304" pitchFamily="18" charset="0"/>
              </a:rPr>
              <a:t>Befolkningsendringer i </a:t>
            </a:r>
            <a:r>
              <a:rPr lang="nb-NO" dirty="0" smtClean="0">
                <a:latin typeface="Sabon LT Std"/>
                <a:ea typeface="Calibri" panose="020F0502020204030204" pitchFamily="34" charset="0"/>
                <a:cs typeface="Times New Roman" panose="02020603050405020304" pitchFamily="18" charset="0"/>
              </a:rPr>
              <a:t>Sarpsborg siste </a:t>
            </a:r>
            <a:r>
              <a:rPr lang="nb-NO" dirty="0">
                <a:latin typeface="Sabon LT Std"/>
                <a:ea typeface="Calibri" panose="020F0502020204030204" pitchFamily="34" charset="0"/>
                <a:cs typeface="Times New Roman" panose="02020603050405020304" pitchFamily="18" charset="0"/>
              </a:rPr>
              <a:t>12 måneder </a:t>
            </a:r>
            <a:r>
              <a:rPr lang="nb-NO" dirty="0" smtClean="0">
                <a:latin typeface="Sabon LT Std"/>
                <a:ea typeface="Calibri" panose="020F0502020204030204" pitchFamily="34" charset="0"/>
                <a:cs typeface="Times New Roman" panose="02020603050405020304" pitchFamily="18" charset="0"/>
              </a:rPr>
              <a:t>dekomponert, relativt til landet, </a:t>
            </a:r>
            <a:r>
              <a:rPr lang="nb-NO" dirty="0">
                <a:latin typeface="Sabon LT Std"/>
                <a:ea typeface="Calibri" panose="020F0502020204030204" pitchFamily="34" charset="0"/>
                <a:cs typeface="Times New Roman" panose="02020603050405020304" pitchFamily="18" charset="0"/>
              </a:rPr>
              <a:t>målt hvert kvartal.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29600" y="885600"/>
            <a:ext cx="36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Sarpsborg har lavere fødselsoverskudd</a:t>
            </a:r>
            <a:r>
              <a:rPr lang="nb-NO" sz="2400" dirty="0"/>
              <a:t> </a:t>
            </a:r>
            <a:r>
              <a:rPr lang="nb-NO" sz="2400" dirty="0" smtClean="0"/>
              <a:t>enn landet.</a:t>
            </a:r>
          </a:p>
          <a:p>
            <a:endParaRPr lang="nb-NO" sz="2400" dirty="0"/>
          </a:p>
          <a:p>
            <a:r>
              <a:rPr lang="nb-NO" sz="2400" dirty="0" smtClean="0"/>
              <a:t>Lavere innvandring enn landet.</a:t>
            </a:r>
          </a:p>
          <a:p>
            <a:endParaRPr lang="nb-NO" sz="2400" dirty="0"/>
          </a:p>
          <a:p>
            <a:r>
              <a:rPr lang="nb-NO" sz="2400" dirty="0" smtClean="0"/>
              <a:t>Men vinner innbyggere fra andre kommuner i Norge.</a:t>
            </a:r>
          </a:p>
          <a:p>
            <a:endParaRPr lang="nb-NO" sz="24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91550" y="187200"/>
            <a:ext cx="320605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Befolkningsvekst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780" y="0"/>
            <a:ext cx="5416220" cy="479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125663" y="42984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>
                <a:latin typeface="Sabon LT Std"/>
                <a:ea typeface="Calibri" panose="020F0502020204030204" pitchFamily="34" charset="0"/>
                <a:cs typeface="Times New Roman" panose="02020603050405020304" pitchFamily="18" charset="0"/>
              </a:rPr>
              <a:t>Antall arbeidsplasser i offentlig og privat sektor i </a:t>
            </a:r>
            <a:r>
              <a:rPr lang="nb-NO" dirty="0" smtClean="0">
                <a:latin typeface="Sabon LT Std"/>
                <a:ea typeface="Calibri" panose="020F0502020204030204" pitchFamily="34" charset="0"/>
                <a:cs typeface="Times New Roman" panose="02020603050405020304" pitchFamily="18" charset="0"/>
              </a:rPr>
              <a:t>Sarpsborg.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59080" y="1341565"/>
            <a:ext cx="3529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Vekst i antall arbeidsplasser i </a:t>
            </a:r>
            <a:r>
              <a:rPr lang="nb-NO" sz="2400" dirty="0">
                <a:latin typeface="Sabon LT Std"/>
                <a:ea typeface="Calibri" panose="020F0502020204030204" pitchFamily="34" charset="0"/>
                <a:cs typeface="Times New Roman" panose="02020603050405020304" pitchFamily="18" charset="0"/>
              </a:rPr>
              <a:t>Sarpsborg</a:t>
            </a:r>
            <a:r>
              <a:rPr lang="nb-NO" sz="2400" dirty="0" smtClean="0"/>
              <a:t>.</a:t>
            </a:r>
          </a:p>
          <a:p>
            <a:endParaRPr lang="nb-NO" sz="2400" dirty="0"/>
          </a:p>
          <a:p>
            <a:r>
              <a:rPr lang="nb-NO" sz="2400" dirty="0" smtClean="0"/>
              <a:t>Vekst i det offentlige, vekst i næringslivet.</a:t>
            </a:r>
            <a:endParaRPr lang="nb-NO" sz="24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91550" y="187200"/>
            <a:ext cx="320605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Arbeidsplasser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325090" y="6024110"/>
            <a:ext cx="2757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http://</a:t>
            </a:r>
            <a:r>
              <a:rPr lang="nb-NO" dirty="0" smtClean="0"/>
              <a:t>regionaleanalyser.no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134" y="0"/>
            <a:ext cx="5496776" cy="429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3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6084"/>
            <a:ext cx="4103827" cy="2954755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4008730" y="5010912"/>
            <a:ext cx="4506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Drivkrefter for befolkningsvekst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7212787" y="4136831"/>
            <a:ext cx="148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2009-2018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572768" y="5581498"/>
            <a:ext cx="136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2018</a:t>
            </a:r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117043" y="460858"/>
            <a:ext cx="282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>
                <a:solidFill>
                  <a:srgbClr val="0070C0"/>
                </a:solidFill>
              </a:rPr>
              <a:t>Drivkrefter for vekst</a:t>
            </a:r>
            <a:endParaRPr lang="nb-NO" sz="3600" dirty="0">
              <a:solidFill>
                <a:srgbClr val="0070C0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940" y="137160"/>
            <a:ext cx="6068060" cy="43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3673992" y="4981384"/>
            <a:ext cx="481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Drivkrefter for flytting i </a:t>
            </a:r>
            <a:r>
              <a:rPr lang="nb-NO" dirty="0" smtClean="0"/>
              <a:t>Sarpsborg. 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91550" y="1044045"/>
            <a:ext cx="34308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Sarpsborg hadde høy og positiv bostedsattraktivitet fram til 2010. </a:t>
            </a:r>
          </a:p>
          <a:p>
            <a:r>
              <a:rPr lang="nb-NO" sz="2800" dirty="0" smtClean="0"/>
              <a:t>Lav attraktivitet mellom 2010 og 2017.</a:t>
            </a:r>
            <a:endParaRPr lang="nb-NO" sz="2800" dirty="0"/>
          </a:p>
          <a:p>
            <a:r>
              <a:rPr lang="nb-NO" sz="2800" dirty="0" smtClean="0"/>
              <a:t>Høy attraktivitet tilbake igjen i 2018.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91550" y="187200"/>
            <a:ext cx="347245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Bostedsattraktivitet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714" y="0"/>
            <a:ext cx="5606286" cy="470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0" y="1397952"/>
            <a:ext cx="383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Høy boligbyggingstakt har gitt positiv bostedsattraktivitet i 2018.</a:t>
            </a:r>
            <a:endParaRPr lang="nb-NO" sz="28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91550" y="187200"/>
            <a:ext cx="347245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Bostedsattraktivitet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136418" y="43494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>Antall nye fullførte boliger per 1000 innbyggere.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094" y="0"/>
            <a:ext cx="5161533" cy="415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4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350" y="0"/>
            <a:ext cx="5789650" cy="5691226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4109501" y="57923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>
                <a:latin typeface="Sabon LT Std"/>
                <a:ea typeface="Calibri" panose="020F0502020204030204" pitchFamily="34" charset="0"/>
                <a:cs typeface="Times New Roman" panose="02020603050405020304" pitchFamily="18" charset="0"/>
              </a:rPr>
              <a:t>Bosteds- og næringsattraktivitet til kommunene i </a:t>
            </a:r>
            <a:r>
              <a:rPr lang="nb-NO" dirty="0" smtClean="0">
                <a:latin typeface="Sabon LT Std"/>
                <a:ea typeface="Calibri" panose="020F0502020204030204" pitchFamily="34" charset="0"/>
                <a:cs typeface="Times New Roman" panose="02020603050405020304" pitchFamily="18" charset="0"/>
              </a:rPr>
              <a:t>2018.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03716" y="888980"/>
            <a:ext cx="3315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Sarpsborg hadde både høy bosteds- og nærings-attraktivitet i 2018.</a:t>
            </a:r>
            <a:endParaRPr lang="nb-NO" sz="2400" dirty="0"/>
          </a:p>
        </p:txBody>
      </p:sp>
      <p:cxnSp>
        <p:nvCxnSpPr>
          <p:cNvPr id="7" name="Rett linje 6"/>
          <p:cNvCxnSpPr/>
          <p:nvPr/>
        </p:nvCxnSpPr>
        <p:spPr>
          <a:xfrm>
            <a:off x="4313931" y="1071353"/>
            <a:ext cx="4667098" cy="3156325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kstSylinder 8"/>
          <p:cNvSpPr txBox="1"/>
          <p:nvPr/>
        </p:nvSpPr>
        <p:spPr>
          <a:xfrm>
            <a:off x="168249" y="299923"/>
            <a:ext cx="3350362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Samlet attraktivitet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1066"/>
            <a:ext cx="3518611" cy="3106934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101721" y="2430114"/>
            <a:ext cx="3315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Det har ikke alltid vært tilfelle.</a:t>
            </a:r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424282" y="6115508"/>
            <a:ext cx="163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2000-2017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555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Framtidsutsikter for Sarpsborg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479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632"/>
            <a:ext cx="4571998" cy="3355847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632"/>
            <a:ext cx="4430232" cy="342900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2123728" y="10527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Innvandring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5076056" y="22768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Fruktbarhet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7" y="3709306"/>
            <a:ext cx="4548430" cy="301106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6516216" y="552120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Folketallet i Norge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323528" y="4005064"/>
            <a:ext cx="3672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rgbClr val="0070C0"/>
                </a:solidFill>
              </a:rPr>
              <a:t>Lavere innvandring og lavere fruktbarhet gir lavere befolkningsvekst i Norge</a:t>
            </a:r>
            <a:endParaRPr lang="nb-N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5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/>
        </p:nvSpPr>
        <p:spPr>
          <a:xfrm>
            <a:off x="570585" y="4067251"/>
            <a:ext cx="284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Nettoinnvandring til Norge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112105" y="4067251"/>
            <a:ext cx="284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Antall fødte i Norge</a:t>
            </a:r>
            <a:endParaRPr lang="nb-NO" dirty="0"/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820959"/>
              </p:ext>
            </p:extLst>
          </p:nvPr>
        </p:nvGraphicFramePr>
        <p:xfrm>
          <a:off x="0" y="0"/>
          <a:ext cx="4276725" cy="381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894956"/>
              </p:ext>
            </p:extLst>
          </p:nvPr>
        </p:nvGraphicFramePr>
        <p:xfrm>
          <a:off x="4867275" y="0"/>
          <a:ext cx="4276725" cy="381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73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924202"/>
              </p:ext>
            </p:extLst>
          </p:nvPr>
        </p:nvGraphicFramePr>
        <p:xfrm>
          <a:off x="2080800" y="0"/>
          <a:ext cx="7063200" cy="606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6253200" y="777600"/>
            <a:ext cx="23328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Attraktive for både bosetting og næringsliv</a:t>
            </a:r>
            <a:endParaRPr lang="nb-NO" sz="24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6253200" y="3403200"/>
            <a:ext cx="23328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Attraktive for næringsliv, men ikke for bosetting</a:t>
            </a:r>
            <a:endParaRPr lang="nb-NO" sz="24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3063600" y="777599"/>
            <a:ext cx="24804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Attraktive for bosetting, men ikke for næringsliv</a:t>
            </a:r>
            <a:endParaRPr lang="nb-NO" sz="24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3132000" y="3423599"/>
            <a:ext cx="2480400" cy="120032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Ikke attraktiv for næringsliv eller bosetting </a:t>
            </a:r>
            <a:endParaRPr lang="nb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107504" y="1484784"/>
            <a:ext cx="29443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rgbClr val="0070C0"/>
                </a:solidFill>
              </a:rPr>
              <a:t>Hvor attraktiv har Sarpsborg tenkt i bli?</a:t>
            </a:r>
            <a:endParaRPr lang="nb-NO" sz="2800" dirty="0">
              <a:solidFill>
                <a:srgbClr val="0070C0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3643663" y="562288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Attraktivitetsverdier for kommuner 2008-2017</a:t>
            </a:r>
          </a:p>
          <a:p>
            <a:r>
              <a:rPr lang="nb-NO" dirty="0" smtClean="0"/>
              <a:t>Verdier for scenariene til Sarpsborg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21" y="0"/>
            <a:ext cx="5944579" cy="555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86401" y="1238400"/>
            <a:ext cx="342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Det kan bli over 70 000 innbyggere i Sarpsborg i 2040. </a:t>
            </a:r>
          </a:p>
          <a:p>
            <a:endParaRPr lang="nb-NO" sz="2400" dirty="0"/>
          </a:p>
          <a:p>
            <a:r>
              <a:rPr lang="nb-NO" sz="2400" dirty="0" smtClean="0"/>
              <a:t>Eller bare 58 000. </a:t>
            </a:r>
            <a:endParaRPr lang="nb-NO" sz="24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016564" y="4232741"/>
            <a:ext cx="449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Scenarier for befolkningsvekst i Sarpsborg med hovedalternativet for  nasjonal vekst.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229103" y="309774"/>
            <a:ext cx="195249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Scenarier</a:t>
            </a:r>
            <a:endParaRPr lang="nb-NO" sz="32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2" y="164592"/>
            <a:ext cx="5697688" cy="406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417766" y="478979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>
                <a:latin typeface="Sabon LT Std"/>
                <a:ea typeface="Calibri" panose="020F0502020204030204" pitchFamily="34" charset="0"/>
                <a:cs typeface="Times New Roman" panose="02020603050405020304" pitchFamily="18" charset="0"/>
              </a:rPr>
              <a:t>Antall arbeidsplasser i offentlig og privat sektor i </a:t>
            </a:r>
            <a:r>
              <a:rPr lang="nb-NO" dirty="0" smtClean="0">
                <a:latin typeface="Sabon LT Std"/>
                <a:ea typeface="Calibri" panose="020F0502020204030204" pitchFamily="34" charset="0"/>
                <a:cs typeface="Times New Roman" panose="02020603050405020304" pitchFamily="18" charset="0"/>
              </a:rPr>
              <a:t>Sarpsborg, indeksert slik at nivået i 2000=100.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91550" y="187200"/>
            <a:ext cx="320605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Arbeidsplasser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59080" y="1341565"/>
            <a:ext cx="29986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32 prosent flere arbeidsplasser enn i 2000.</a:t>
            </a:r>
          </a:p>
          <a:p>
            <a:endParaRPr lang="nb-NO" sz="2400" dirty="0"/>
          </a:p>
          <a:p>
            <a:r>
              <a:rPr lang="nb-NO" sz="2400" dirty="0" smtClean="0"/>
              <a:t>Nesten dobling av offentlige ansatte. (sykehuset).</a:t>
            </a:r>
          </a:p>
          <a:p>
            <a:endParaRPr lang="nb-NO" sz="2400" dirty="0"/>
          </a:p>
          <a:p>
            <a:r>
              <a:rPr lang="nb-NO" sz="2400" dirty="0" smtClean="0"/>
              <a:t>7 % i næringslivet.</a:t>
            </a:r>
          </a:p>
          <a:p>
            <a:endParaRPr lang="nb-NO" sz="2400" dirty="0"/>
          </a:p>
          <a:p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04" y="0"/>
            <a:ext cx="5645020" cy="44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892"/>
            <a:ext cx="4542739" cy="324351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4752621" y="706416"/>
            <a:ext cx="2350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Scenarier over antall 40+ i Sarpsborg.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266400" y="1209600"/>
            <a:ext cx="3149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Antall middel-aldrende og eldre vil garantert øke</a:t>
            </a:r>
            <a:endParaRPr lang="nb-NO" sz="28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352800" y="324000"/>
            <a:ext cx="22752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Scenarier</a:t>
            </a:r>
            <a:endParaRPr lang="nb-NO" sz="32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323332" y="4663129"/>
            <a:ext cx="31403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Antall unge vil avhenge av Sarpsborg attraktivitet</a:t>
            </a:r>
            <a:endParaRPr lang="nb-NO" sz="28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618314" y="3923538"/>
            <a:ext cx="210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Scenarier for antall 0-39 år i Sarpsborg.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82" y="0"/>
            <a:ext cx="5264630" cy="375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4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Hvordan skape attraktivitet?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Og hva betyr tillit?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911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251520" y="4221088"/>
            <a:ext cx="4032448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/>
              <a:t>Måle attraktivitet:</a:t>
            </a:r>
          </a:p>
          <a:p>
            <a:pPr algn="ctr"/>
            <a:r>
              <a:rPr lang="nb-NO" sz="2800" dirty="0" smtClean="0"/>
              <a:t>En mekanisk modell som beregner ytre krefter og sammenlikner utviklingen med den forventede.</a:t>
            </a:r>
            <a:endParaRPr lang="nb-NO" sz="28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4499993" y="4221088"/>
            <a:ext cx="4644008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/>
              <a:t>Studere attraktivitet:</a:t>
            </a:r>
          </a:p>
          <a:p>
            <a:pPr algn="ctr"/>
            <a:r>
              <a:rPr lang="nb-NO" sz="2800" dirty="0" smtClean="0"/>
              <a:t>Må gjøre kvalitative studier – hva har skjedd og hva har blitt gjort?</a:t>
            </a:r>
            <a:endParaRPr lang="nb-NO" sz="28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" y="249690"/>
            <a:ext cx="5580112" cy="3799998"/>
          </a:xfrm>
          <a:prstGeom prst="rect">
            <a:avLst/>
          </a:prstGeom>
        </p:spPr>
      </p:pic>
      <p:sp>
        <p:nvSpPr>
          <p:cNvPr id="5" name="Pil høyre 4"/>
          <p:cNvSpPr/>
          <p:nvPr/>
        </p:nvSpPr>
        <p:spPr>
          <a:xfrm>
            <a:off x="1471813" y="3617640"/>
            <a:ext cx="2088232" cy="432048"/>
          </a:xfrm>
          <a:prstGeom prst="rightArrow">
            <a:avLst/>
          </a:prstGeom>
          <a:solidFill>
            <a:srgbClr val="9CBA7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Current</a:t>
            </a:r>
            <a:endParaRPr lang="nb-NO" dirty="0"/>
          </a:p>
        </p:txBody>
      </p:sp>
      <p:sp>
        <p:nvSpPr>
          <p:cNvPr id="6" name="Pil høyre 5"/>
          <p:cNvSpPr/>
          <p:nvPr/>
        </p:nvSpPr>
        <p:spPr>
          <a:xfrm rot="17714884">
            <a:off x="-261082" y="2104741"/>
            <a:ext cx="1707369" cy="435216"/>
          </a:xfrm>
          <a:prstGeom prst="rightArrow">
            <a:avLst/>
          </a:prstGeom>
          <a:solidFill>
            <a:srgbClr val="9CBA7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Wind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93"/>
          <a:stretch/>
        </p:blipFill>
        <p:spPr>
          <a:xfrm>
            <a:off x="4774631" y="260648"/>
            <a:ext cx="4094731" cy="3799998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5364088" y="2852936"/>
            <a:ext cx="3213573" cy="1131338"/>
          </a:xfrm>
          <a:prstGeom prst="ellipse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90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529098" y="2734704"/>
            <a:ext cx="605643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960F2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Omdømme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1529099" y="3312464"/>
            <a:ext cx="218628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960F2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Areal og </a:t>
            </a: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bygninger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3785522" y="3312464"/>
            <a:ext cx="163200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960F2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/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Ameniteter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(Goder</a:t>
            </a: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5525542" y="3306975"/>
            <a:ext cx="205998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960F2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/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Identitet og stedlig </a:t>
            </a: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kultur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1248056" y="1872342"/>
            <a:ext cx="6618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Fire kategorier av attraktivitetsfaktorer</a:t>
            </a: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782726" y="493486"/>
            <a:ext cx="75053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 finnes mange faktorer som kan </a:t>
            </a:r>
            <a:r>
              <a:rPr kumimoji="0" lang="nb-NO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endres og forbedres </a:t>
            </a: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å øke attraktiviteten</a:t>
            </a: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713219" y="4259557"/>
            <a:ext cx="2144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Må ha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5633889" y="4259556"/>
            <a:ext cx="2144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-faktor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82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vrundet rektangel 7"/>
          <p:cNvSpPr/>
          <p:nvPr/>
        </p:nvSpPr>
        <p:spPr>
          <a:xfrm>
            <a:off x="110605" y="1353231"/>
            <a:ext cx="4869700" cy="468820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86116" y="1418902"/>
            <a:ext cx="4729430" cy="21653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474147" y="1706935"/>
            <a:ext cx="1525020" cy="1537416"/>
          </a:xfrm>
          <a:prstGeom prst="ellipse">
            <a:avLst/>
          </a:prstGeom>
          <a:solidFill>
            <a:schemeClr val="accent2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Politikere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2988785" y="1715917"/>
            <a:ext cx="1587695" cy="1606682"/>
          </a:xfrm>
          <a:prstGeom prst="ellipse">
            <a:avLst/>
          </a:prstGeom>
          <a:solidFill>
            <a:schemeClr val="accent2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Ansatte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150599" y="4579425"/>
            <a:ext cx="1945095" cy="13593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Næringslivet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Pil høyre 2"/>
          <p:cNvSpPr/>
          <p:nvPr/>
        </p:nvSpPr>
        <p:spPr>
          <a:xfrm>
            <a:off x="2095694" y="1994966"/>
            <a:ext cx="869993" cy="50338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Pil høyre 43"/>
          <p:cNvSpPr/>
          <p:nvPr/>
        </p:nvSpPr>
        <p:spPr>
          <a:xfrm flipH="1">
            <a:off x="2011179" y="2489491"/>
            <a:ext cx="869993" cy="50338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kstSylinder 46"/>
          <p:cNvSpPr txBox="1"/>
          <p:nvPr/>
        </p:nvSpPr>
        <p:spPr>
          <a:xfrm>
            <a:off x="6204711" y="2736094"/>
            <a:ext cx="2769349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Fylkeskommunen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kstSylinder 47"/>
          <p:cNvSpPr txBox="1"/>
          <p:nvPr/>
        </p:nvSpPr>
        <p:spPr>
          <a:xfrm>
            <a:off x="6207917" y="3412300"/>
            <a:ext cx="2783999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Nabokommuner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ikebent trekant 8"/>
          <p:cNvSpPr/>
          <p:nvPr/>
        </p:nvSpPr>
        <p:spPr>
          <a:xfrm>
            <a:off x="757836" y="92682"/>
            <a:ext cx="1541122" cy="956063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Likebent trekant 56"/>
          <p:cNvSpPr/>
          <p:nvPr/>
        </p:nvSpPr>
        <p:spPr>
          <a:xfrm>
            <a:off x="2704149" y="63856"/>
            <a:ext cx="1463290" cy="978927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kstSylinder 57"/>
          <p:cNvSpPr txBox="1"/>
          <p:nvPr/>
        </p:nvSpPr>
        <p:spPr>
          <a:xfrm>
            <a:off x="763984" y="925789"/>
            <a:ext cx="154112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Stedsidentitet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Pil høyre 59"/>
          <p:cNvSpPr/>
          <p:nvPr/>
        </p:nvSpPr>
        <p:spPr>
          <a:xfrm>
            <a:off x="5059477" y="2708855"/>
            <a:ext cx="990095" cy="53549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Pil høyre 60"/>
          <p:cNvSpPr/>
          <p:nvPr/>
        </p:nvSpPr>
        <p:spPr>
          <a:xfrm>
            <a:off x="5059477" y="3377017"/>
            <a:ext cx="990095" cy="53549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1424685" y="3060989"/>
            <a:ext cx="2138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Kommunen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Pil høyre 67"/>
          <p:cNvSpPr/>
          <p:nvPr/>
        </p:nvSpPr>
        <p:spPr>
          <a:xfrm rot="16200000">
            <a:off x="381849" y="3716961"/>
            <a:ext cx="977289" cy="60096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Pil høyre 68"/>
          <p:cNvSpPr/>
          <p:nvPr/>
        </p:nvSpPr>
        <p:spPr>
          <a:xfrm rot="16200000" flipH="1">
            <a:off x="937458" y="3753521"/>
            <a:ext cx="995107" cy="574259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Ellipse 82"/>
          <p:cNvSpPr/>
          <p:nvPr/>
        </p:nvSpPr>
        <p:spPr>
          <a:xfrm>
            <a:off x="870493" y="2601752"/>
            <a:ext cx="674191" cy="398792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673967" y="5453912"/>
            <a:ext cx="832652" cy="427884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5203577" y="513419"/>
            <a:ext cx="3476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Tillitskart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kstSylinder 33"/>
          <p:cNvSpPr txBox="1"/>
          <p:nvPr/>
        </p:nvSpPr>
        <p:spPr>
          <a:xfrm>
            <a:off x="6204711" y="4088506"/>
            <a:ext cx="2745339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Besøkende</a:t>
            </a:r>
          </a:p>
        </p:txBody>
      </p:sp>
      <p:sp>
        <p:nvSpPr>
          <p:cNvPr id="35" name="Pil høyre 34"/>
          <p:cNvSpPr/>
          <p:nvPr/>
        </p:nvSpPr>
        <p:spPr>
          <a:xfrm>
            <a:off x="5059477" y="4035238"/>
            <a:ext cx="990095" cy="53549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kstSylinder 58"/>
          <p:cNvSpPr txBox="1"/>
          <p:nvPr/>
        </p:nvSpPr>
        <p:spPr>
          <a:xfrm>
            <a:off x="2704149" y="935839"/>
            <a:ext cx="146349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Optimisme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2979410" y="4563460"/>
            <a:ext cx="1978085" cy="13593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Frivillig sektor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Pil høyre 37"/>
          <p:cNvSpPr/>
          <p:nvPr/>
        </p:nvSpPr>
        <p:spPr>
          <a:xfrm rot="16200000">
            <a:off x="3093468" y="3714309"/>
            <a:ext cx="977289" cy="60096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Pil høyre 39"/>
          <p:cNvSpPr/>
          <p:nvPr/>
        </p:nvSpPr>
        <p:spPr>
          <a:xfrm rot="16200000" flipH="1">
            <a:off x="3649077" y="3750869"/>
            <a:ext cx="995107" cy="574259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3517790" y="5458436"/>
            <a:ext cx="832652" cy="418836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Pil høyre 45"/>
          <p:cNvSpPr/>
          <p:nvPr/>
        </p:nvSpPr>
        <p:spPr>
          <a:xfrm flipH="1">
            <a:off x="2079620" y="5245827"/>
            <a:ext cx="869993" cy="50338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Pil høyre 48"/>
          <p:cNvSpPr/>
          <p:nvPr/>
        </p:nvSpPr>
        <p:spPr>
          <a:xfrm>
            <a:off x="2135688" y="4748025"/>
            <a:ext cx="869993" cy="50338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7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vrundet rektangel 7"/>
          <p:cNvSpPr/>
          <p:nvPr/>
        </p:nvSpPr>
        <p:spPr>
          <a:xfrm>
            <a:off x="4606313" y="873066"/>
            <a:ext cx="4510880" cy="46684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2" name="Ellipse 1"/>
          <p:cNvSpPr/>
          <p:nvPr/>
        </p:nvSpPr>
        <p:spPr>
          <a:xfrm>
            <a:off x="4631004" y="932954"/>
            <a:ext cx="4416243" cy="21653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31" name="Ellipse 30"/>
          <p:cNvSpPr/>
          <p:nvPr/>
        </p:nvSpPr>
        <p:spPr>
          <a:xfrm>
            <a:off x="4786636" y="1220987"/>
            <a:ext cx="1598449" cy="1537416"/>
          </a:xfrm>
          <a:prstGeom prst="ellipse">
            <a:avLst/>
          </a:prstGeom>
          <a:solidFill>
            <a:srgbClr val="F86E7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2000" dirty="0" smtClean="0">
                <a:solidFill>
                  <a:prstClr val="black"/>
                </a:solidFill>
              </a:rPr>
              <a:t>Politicians</a:t>
            </a:r>
            <a:endParaRPr lang="en-GB" sz="2000" dirty="0">
              <a:solidFill>
                <a:prstClr val="black"/>
              </a:solidFill>
            </a:endParaRPr>
          </a:p>
          <a:p>
            <a:pPr algn="ctr"/>
            <a:endParaRPr lang="nb-NO" sz="2000" dirty="0">
              <a:solidFill>
                <a:schemeClr val="tx1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7301275" y="1229969"/>
            <a:ext cx="1587695" cy="1606682"/>
          </a:xfrm>
          <a:prstGeom prst="ellipse">
            <a:avLst/>
          </a:prstGeom>
          <a:solidFill>
            <a:srgbClr val="FAD3D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2000" dirty="0" err="1">
                <a:solidFill>
                  <a:prstClr val="black"/>
                </a:solidFill>
              </a:rPr>
              <a:t>Admini-stration</a:t>
            </a:r>
            <a:endParaRPr lang="en-GB" sz="2000" dirty="0">
              <a:solidFill>
                <a:prstClr val="black"/>
              </a:solidFill>
            </a:endParaRPr>
          </a:p>
          <a:p>
            <a:pPr algn="ctr"/>
            <a:endParaRPr lang="nb-NO" sz="2000" dirty="0">
              <a:solidFill>
                <a:schemeClr val="tx1"/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4767827" y="4281739"/>
            <a:ext cx="3967328" cy="1187719"/>
          </a:xfrm>
          <a:prstGeom prst="ellipse">
            <a:avLst/>
          </a:prstGeom>
          <a:solidFill>
            <a:srgbClr val="B3C9E6"/>
          </a:solidFill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Businesses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3" name="Pil høyre 2"/>
          <p:cNvSpPr/>
          <p:nvPr/>
        </p:nvSpPr>
        <p:spPr>
          <a:xfrm>
            <a:off x="6430339" y="1509018"/>
            <a:ext cx="869993" cy="503382"/>
          </a:xfrm>
          <a:prstGeom prst="rightArrow">
            <a:avLst/>
          </a:prstGeom>
          <a:solidFill>
            <a:srgbClr val="F86E7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-0,32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4" name="Pil høyre 43"/>
          <p:cNvSpPr/>
          <p:nvPr/>
        </p:nvSpPr>
        <p:spPr>
          <a:xfrm flipH="1">
            <a:off x="6377557" y="2003543"/>
            <a:ext cx="869993" cy="503382"/>
          </a:xfrm>
          <a:prstGeom prst="rightArrow">
            <a:avLst/>
          </a:prstGeom>
          <a:solidFill>
            <a:srgbClr val="F86E7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-0,84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" name="Likebent trekant 8"/>
          <p:cNvSpPr/>
          <p:nvPr/>
        </p:nvSpPr>
        <p:spPr>
          <a:xfrm>
            <a:off x="4642671" y="2868128"/>
            <a:ext cx="1541122" cy="956063"/>
          </a:xfrm>
          <a:prstGeom prst="triangle">
            <a:avLst/>
          </a:prstGeom>
          <a:solidFill>
            <a:srgbClr val="F86E7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-</a:t>
            </a:r>
            <a:r>
              <a:rPr lang="en-GB" dirty="0" smtClean="0">
                <a:solidFill>
                  <a:schemeClr val="tx1"/>
                </a:solidFill>
              </a:rPr>
              <a:t>0,55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7" name="Likebent trekant 56"/>
          <p:cNvSpPr/>
          <p:nvPr/>
        </p:nvSpPr>
        <p:spPr>
          <a:xfrm>
            <a:off x="7569858" y="2881768"/>
            <a:ext cx="1529732" cy="978927"/>
          </a:xfrm>
          <a:prstGeom prst="triangle">
            <a:avLst/>
          </a:prstGeom>
          <a:solidFill>
            <a:srgbClr val="F86E7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-</a:t>
            </a:r>
            <a:r>
              <a:rPr lang="en-GB" dirty="0" smtClean="0">
                <a:solidFill>
                  <a:schemeClr val="tx1"/>
                </a:solidFill>
              </a:rPr>
              <a:t>0,48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8" name="TekstSylinder 57"/>
          <p:cNvSpPr txBox="1"/>
          <p:nvPr/>
        </p:nvSpPr>
        <p:spPr>
          <a:xfrm>
            <a:off x="4642671" y="3757845"/>
            <a:ext cx="1541122" cy="369332"/>
          </a:xfrm>
          <a:prstGeom prst="rect">
            <a:avLst/>
          </a:prstGeom>
          <a:solidFill>
            <a:srgbClr val="F86E7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Place </a:t>
            </a:r>
            <a:r>
              <a:rPr lang="en-GB" dirty="0" smtClean="0">
                <a:solidFill>
                  <a:prstClr val="black"/>
                </a:solidFill>
              </a:rPr>
              <a:t>identity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5737175" y="2575041"/>
            <a:ext cx="2138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Kommunen</a:t>
            </a:r>
            <a:endParaRPr lang="en-GB" sz="2800" dirty="0"/>
          </a:p>
        </p:txBody>
      </p:sp>
      <p:sp>
        <p:nvSpPr>
          <p:cNvPr id="68" name="Pil høyre 67"/>
          <p:cNvSpPr/>
          <p:nvPr/>
        </p:nvSpPr>
        <p:spPr>
          <a:xfrm rot="16200000">
            <a:off x="6007975" y="3315372"/>
            <a:ext cx="977289" cy="600962"/>
          </a:xfrm>
          <a:prstGeom prst="rightArrow">
            <a:avLst/>
          </a:prstGeom>
          <a:solidFill>
            <a:srgbClr val="F86E7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-</a:t>
            </a:r>
            <a:r>
              <a:rPr lang="en-GB" sz="1600" dirty="0" smtClean="0">
                <a:solidFill>
                  <a:schemeClr val="tx1"/>
                </a:solidFill>
              </a:rPr>
              <a:t>0,53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9" name="Pil høyre 68"/>
          <p:cNvSpPr/>
          <p:nvPr/>
        </p:nvSpPr>
        <p:spPr>
          <a:xfrm rot="16200000" flipH="1">
            <a:off x="6563584" y="3351932"/>
            <a:ext cx="995107" cy="574259"/>
          </a:xfrm>
          <a:prstGeom prst="rightArrow">
            <a:avLst/>
          </a:prstGeom>
          <a:solidFill>
            <a:srgbClr val="FAD3D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-0,06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3" name="Ellipse 82"/>
          <p:cNvSpPr/>
          <p:nvPr/>
        </p:nvSpPr>
        <p:spPr>
          <a:xfrm>
            <a:off x="5182983" y="2115804"/>
            <a:ext cx="674191" cy="398792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-</a:t>
            </a:r>
            <a:r>
              <a:rPr lang="en-GB" sz="1600" dirty="0" smtClean="0">
                <a:solidFill>
                  <a:schemeClr val="tx1"/>
                </a:solidFill>
              </a:rPr>
              <a:t>0,67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6193651" y="5029200"/>
            <a:ext cx="832652" cy="427884"/>
          </a:xfrm>
          <a:prstGeom prst="ellipse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+</a:t>
            </a:r>
            <a:r>
              <a:rPr lang="en-GB" sz="1600" dirty="0" smtClean="0">
                <a:solidFill>
                  <a:schemeClr val="tx1"/>
                </a:solidFill>
              </a:rPr>
              <a:t>0,07</a:t>
            </a:r>
          </a:p>
        </p:txBody>
      </p:sp>
      <p:sp>
        <p:nvSpPr>
          <p:cNvPr id="39" name="Ellipse 38"/>
          <p:cNvSpPr/>
          <p:nvPr/>
        </p:nvSpPr>
        <p:spPr>
          <a:xfrm>
            <a:off x="7748284" y="2171481"/>
            <a:ext cx="674191" cy="398792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-0,18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8" name="TekstSylinder 27"/>
          <p:cNvSpPr txBox="1"/>
          <p:nvPr/>
        </p:nvSpPr>
        <p:spPr>
          <a:xfrm>
            <a:off x="372136" y="6314728"/>
            <a:ext cx="1836204" cy="276999"/>
          </a:xfrm>
          <a:prstGeom prst="rect">
            <a:avLst/>
          </a:prstGeom>
          <a:solidFill>
            <a:srgbClr val="F86E70"/>
          </a:solidFill>
        </p:spPr>
        <p:txBody>
          <a:bodyPr wrap="square" rtlCol="0">
            <a:spAutoFit/>
          </a:bodyPr>
          <a:lstStyle/>
          <a:p>
            <a:r>
              <a:rPr lang="nb-NO" sz="1200" dirty="0"/>
              <a:t>Large negative </a:t>
            </a:r>
            <a:r>
              <a:rPr lang="nb-NO" sz="1200" dirty="0" err="1"/>
              <a:t>deviation</a:t>
            </a:r>
            <a:endParaRPr lang="nb-NO" sz="1200" dirty="0"/>
          </a:p>
        </p:txBody>
      </p:sp>
      <p:sp>
        <p:nvSpPr>
          <p:cNvPr id="29" name="TekstSylinder 28"/>
          <p:cNvSpPr txBox="1"/>
          <p:nvPr/>
        </p:nvSpPr>
        <p:spPr>
          <a:xfrm>
            <a:off x="2208340" y="6314728"/>
            <a:ext cx="1719808" cy="276999"/>
          </a:xfrm>
          <a:prstGeom prst="rect">
            <a:avLst/>
          </a:prstGeom>
          <a:solidFill>
            <a:srgbClr val="FAD3D6"/>
          </a:solidFill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Small </a:t>
            </a:r>
            <a:r>
              <a:rPr lang="nb-NO" sz="1200" dirty="0"/>
              <a:t>negative </a:t>
            </a:r>
            <a:r>
              <a:rPr lang="nb-NO" sz="1200" dirty="0" err="1"/>
              <a:t>deviation</a:t>
            </a:r>
            <a:endParaRPr lang="nb-NO" sz="1200" dirty="0"/>
          </a:p>
        </p:txBody>
      </p:sp>
      <p:sp>
        <p:nvSpPr>
          <p:cNvPr id="30" name="TekstSylinder 29"/>
          <p:cNvSpPr txBox="1"/>
          <p:nvPr/>
        </p:nvSpPr>
        <p:spPr>
          <a:xfrm>
            <a:off x="3928148" y="6314728"/>
            <a:ext cx="152055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dirty="0" err="1" smtClean="0"/>
              <a:t>Near</a:t>
            </a:r>
            <a:r>
              <a:rPr lang="nb-NO" sz="1200" dirty="0" smtClean="0"/>
              <a:t> </a:t>
            </a:r>
            <a:r>
              <a:rPr lang="nb-NO" sz="1200" dirty="0" err="1" smtClean="0"/>
              <a:t>average</a:t>
            </a:r>
            <a:endParaRPr lang="nb-NO" sz="1200" dirty="0"/>
          </a:p>
        </p:txBody>
      </p:sp>
      <p:sp>
        <p:nvSpPr>
          <p:cNvPr id="32" name="TekstSylinder 31"/>
          <p:cNvSpPr txBox="1"/>
          <p:nvPr/>
        </p:nvSpPr>
        <p:spPr>
          <a:xfrm>
            <a:off x="7104884" y="6314728"/>
            <a:ext cx="1728192" cy="276999"/>
          </a:xfrm>
          <a:prstGeom prst="rect">
            <a:avLst/>
          </a:prstGeom>
          <a:solidFill>
            <a:srgbClr val="5A8AC6"/>
          </a:solidFill>
        </p:spPr>
        <p:txBody>
          <a:bodyPr wrap="square" rtlCol="0">
            <a:spAutoFit/>
          </a:bodyPr>
          <a:lstStyle/>
          <a:p>
            <a:r>
              <a:rPr lang="nb-NO" sz="1200" dirty="0"/>
              <a:t>Large </a:t>
            </a:r>
            <a:r>
              <a:rPr lang="nb-NO" sz="1200" dirty="0" smtClean="0"/>
              <a:t>positive </a:t>
            </a:r>
            <a:r>
              <a:rPr lang="nb-NO" sz="1200" dirty="0" err="1"/>
              <a:t>deviation</a:t>
            </a:r>
            <a:endParaRPr lang="nb-NO" sz="1200" dirty="0"/>
          </a:p>
        </p:txBody>
      </p:sp>
      <p:sp>
        <p:nvSpPr>
          <p:cNvPr id="33" name="TekstSylinder 32"/>
          <p:cNvSpPr txBox="1"/>
          <p:nvPr/>
        </p:nvSpPr>
        <p:spPr>
          <a:xfrm>
            <a:off x="5448700" y="6314728"/>
            <a:ext cx="1656184" cy="276999"/>
          </a:xfrm>
          <a:prstGeom prst="rect">
            <a:avLst/>
          </a:prstGeom>
          <a:solidFill>
            <a:srgbClr val="B3C9E6"/>
          </a:solidFill>
        </p:spPr>
        <p:txBody>
          <a:bodyPr wrap="square" rtlCol="0">
            <a:spAutoFit/>
          </a:bodyPr>
          <a:lstStyle/>
          <a:p>
            <a:r>
              <a:rPr lang="nb-NO" sz="1200" dirty="0"/>
              <a:t>Small </a:t>
            </a:r>
            <a:r>
              <a:rPr lang="nb-NO" sz="1200" dirty="0" smtClean="0"/>
              <a:t>positive </a:t>
            </a:r>
            <a:r>
              <a:rPr lang="nb-NO" sz="1200" dirty="0" err="1"/>
              <a:t>deviation</a:t>
            </a:r>
            <a:endParaRPr lang="nb-NO" sz="1200" dirty="0"/>
          </a:p>
        </p:txBody>
      </p:sp>
      <p:sp>
        <p:nvSpPr>
          <p:cNvPr id="59" name="TekstSylinder 58"/>
          <p:cNvSpPr txBox="1"/>
          <p:nvPr/>
        </p:nvSpPr>
        <p:spPr>
          <a:xfrm>
            <a:off x="7569858" y="3753751"/>
            <a:ext cx="1529934" cy="369332"/>
          </a:xfrm>
          <a:prstGeom prst="rect">
            <a:avLst/>
          </a:prstGeom>
          <a:solidFill>
            <a:srgbClr val="F86E7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 err="1" smtClean="0">
                <a:solidFill>
                  <a:prstClr val="black"/>
                </a:solidFill>
              </a:rPr>
              <a:t>Optimise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6" name="Avrundet rektangel 65"/>
          <p:cNvSpPr/>
          <p:nvPr/>
        </p:nvSpPr>
        <p:spPr>
          <a:xfrm>
            <a:off x="-24133" y="873066"/>
            <a:ext cx="4585192" cy="46684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67" name="Ellipse 66"/>
          <p:cNvSpPr/>
          <p:nvPr/>
        </p:nvSpPr>
        <p:spPr>
          <a:xfrm>
            <a:off x="138989" y="932954"/>
            <a:ext cx="4419842" cy="21653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70" name="Ellipse 69"/>
          <p:cNvSpPr/>
          <p:nvPr/>
        </p:nvSpPr>
        <p:spPr>
          <a:xfrm>
            <a:off x="249836" y="1243692"/>
            <a:ext cx="1587695" cy="1537416"/>
          </a:xfrm>
          <a:prstGeom prst="ellipse">
            <a:avLst/>
          </a:prstGeom>
          <a:solidFill>
            <a:srgbClr val="5A8AC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lvl="0" algn="ctr" defTabSz="914400">
              <a:defRPr/>
            </a:pPr>
            <a:r>
              <a:rPr lang="en-GB" sz="2000" dirty="0" smtClean="0">
                <a:solidFill>
                  <a:prstClr val="black"/>
                </a:solidFill>
              </a:rPr>
              <a:t>Politicians</a:t>
            </a:r>
          </a:p>
          <a:p>
            <a:pPr lvl="0" algn="ctr" defTabSz="914400">
              <a:defRPr/>
            </a:pP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2805957" y="1229969"/>
            <a:ext cx="1587695" cy="1606682"/>
          </a:xfrm>
          <a:prstGeom prst="ellipse">
            <a:avLst/>
          </a:prstGeom>
          <a:solidFill>
            <a:srgbClr val="B3C9E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lvl="0" algn="ctr" defTabSz="914400">
              <a:defRPr/>
            </a:pPr>
            <a:r>
              <a:rPr lang="en-GB" sz="2000" dirty="0" err="1" smtClean="0">
                <a:solidFill>
                  <a:prstClr val="black"/>
                </a:solidFill>
              </a:rPr>
              <a:t>Admini-stration</a:t>
            </a:r>
            <a:endParaRPr lang="en-GB" sz="2000" dirty="0" smtClean="0">
              <a:solidFill>
                <a:prstClr val="black"/>
              </a:solidFill>
            </a:endParaRPr>
          </a:p>
          <a:p>
            <a:pPr lvl="0" algn="ctr" defTabSz="914400">
              <a:defRPr/>
            </a:pP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72" name="Ellipse 71"/>
          <p:cNvSpPr/>
          <p:nvPr/>
        </p:nvSpPr>
        <p:spPr>
          <a:xfrm>
            <a:off x="402527" y="4281739"/>
            <a:ext cx="3967328" cy="1187719"/>
          </a:xfrm>
          <a:prstGeom prst="ellipse">
            <a:avLst/>
          </a:prstGeom>
          <a:solidFill>
            <a:srgbClr val="B3C9E6"/>
          </a:solidFill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Businesses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73" name="Pil høyre 72"/>
          <p:cNvSpPr/>
          <p:nvPr/>
        </p:nvSpPr>
        <p:spPr>
          <a:xfrm>
            <a:off x="1912866" y="1509018"/>
            <a:ext cx="869993" cy="503382"/>
          </a:xfrm>
          <a:prstGeom prst="rightArrow">
            <a:avLst/>
          </a:prstGeom>
          <a:solidFill>
            <a:srgbClr val="5A8AC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+0,44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4" name="Pil høyre 73"/>
          <p:cNvSpPr/>
          <p:nvPr/>
        </p:nvSpPr>
        <p:spPr>
          <a:xfrm flipH="1">
            <a:off x="1828351" y="2003543"/>
            <a:ext cx="869993" cy="503382"/>
          </a:xfrm>
          <a:prstGeom prst="rightArrow">
            <a:avLst/>
          </a:prstGeom>
          <a:solidFill>
            <a:srgbClr val="5A8AC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+0,55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5" name="Likebent trekant 74"/>
          <p:cNvSpPr/>
          <p:nvPr/>
        </p:nvSpPr>
        <p:spPr>
          <a:xfrm>
            <a:off x="116883" y="2888234"/>
            <a:ext cx="1541122" cy="956063"/>
          </a:xfrm>
          <a:prstGeom prst="triangle">
            <a:avLst/>
          </a:prstGeom>
          <a:solidFill>
            <a:srgbClr val="5A8AC6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+0,48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6" name="Likebent trekant 75"/>
          <p:cNvSpPr/>
          <p:nvPr/>
        </p:nvSpPr>
        <p:spPr>
          <a:xfrm>
            <a:off x="3070289" y="2904767"/>
            <a:ext cx="1411314" cy="978927"/>
          </a:xfrm>
          <a:prstGeom prst="triangle">
            <a:avLst/>
          </a:prstGeom>
          <a:solidFill>
            <a:srgbClr val="5A8AC6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+0,28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7" name="TekstSylinder 76"/>
          <p:cNvSpPr txBox="1"/>
          <p:nvPr/>
        </p:nvSpPr>
        <p:spPr>
          <a:xfrm>
            <a:off x="123230" y="3844297"/>
            <a:ext cx="1541122" cy="369332"/>
          </a:xfrm>
          <a:prstGeom prst="rect">
            <a:avLst/>
          </a:prstGeom>
          <a:solidFill>
            <a:srgbClr val="5A8A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Place </a:t>
            </a:r>
            <a:r>
              <a:rPr lang="en-GB" dirty="0" smtClean="0">
                <a:solidFill>
                  <a:prstClr val="black"/>
                </a:solidFill>
              </a:rPr>
              <a:t>identity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8" name="TekstSylinder 77"/>
          <p:cNvSpPr txBox="1"/>
          <p:nvPr/>
        </p:nvSpPr>
        <p:spPr>
          <a:xfrm>
            <a:off x="3070288" y="3880801"/>
            <a:ext cx="1411315" cy="369332"/>
          </a:xfrm>
          <a:prstGeom prst="rect">
            <a:avLst/>
          </a:prstGeom>
          <a:solidFill>
            <a:srgbClr val="5A8A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 err="1" smtClean="0">
                <a:solidFill>
                  <a:prstClr val="black"/>
                </a:solidFill>
              </a:rPr>
              <a:t>Optimism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79" name="TekstSylinder 78"/>
          <p:cNvSpPr txBox="1"/>
          <p:nvPr/>
        </p:nvSpPr>
        <p:spPr>
          <a:xfrm>
            <a:off x="1241857" y="2575041"/>
            <a:ext cx="2138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Kommunen</a:t>
            </a:r>
            <a:endParaRPr lang="en-GB" sz="2800" dirty="0"/>
          </a:p>
        </p:txBody>
      </p:sp>
      <p:sp>
        <p:nvSpPr>
          <p:cNvPr id="80" name="Pil høyre 79"/>
          <p:cNvSpPr/>
          <p:nvPr/>
        </p:nvSpPr>
        <p:spPr>
          <a:xfrm rot="16200000">
            <a:off x="1543315" y="3315372"/>
            <a:ext cx="977289" cy="600962"/>
          </a:xfrm>
          <a:prstGeom prst="rightArrow">
            <a:avLst/>
          </a:prstGeom>
          <a:solidFill>
            <a:srgbClr val="B3C9E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+0,09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1" name="Pil høyre 80"/>
          <p:cNvSpPr/>
          <p:nvPr/>
        </p:nvSpPr>
        <p:spPr>
          <a:xfrm rot="16200000" flipH="1">
            <a:off x="2098924" y="3351932"/>
            <a:ext cx="995107" cy="574259"/>
          </a:xfrm>
          <a:prstGeom prst="rightArrow">
            <a:avLst/>
          </a:prstGeom>
          <a:solidFill>
            <a:srgbClr val="B3C9E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+0,18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2" name="Ellipse 81"/>
          <p:cNvSpPr/>
          <p:nvPr/>
        </p:nvSpPr>
        <p:spPr>
          <a:xfrm>
            <a:off x="687665" y="2115804"/>
            <a:ext cx="674191" cy="398792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+0,32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4" name="Ellipse 83"/>
          <p:cNvSpPr/>
          <p:nvPr/>
        </p:nvSpPr>
        <p:spPr>
          <a:xfrm>
            <a:off x="1828351" y="5029200"/>
            <a:ext cx="832652" cy="427884"/>
          </a:xfrm>
          <a:prstGeom prst="ellipse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+0,09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3252966" y="2171481"/>
            <a:ext cx="674191" cy="398792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+0,08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1893955" y="277284"/>
            <a:ext cx="153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Bø</a:t>
            </a:r>
            <a:endParaRPr lang="nb-NO" sz="2800" dirty="0"/>
          </a:p>
        </p:txBody>
      </p:sp>
      <p:sp>
        <p:nvSpPr>
          <p:cNvPr id="86" name="TekstSylinder 85"/>
          <p:cNvSpPr txBox="1"/>
          <p:nvPr/>
        </p:nvSpPr>
        <p:spPr>
          <a:xfrm>
            <a:off x="6108698" y="296632"/>
            <a:ext cx="1767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Notodden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49627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vrundet rektangel 7"/>
          <p:cNvSpPr/>
          <p:nvPr/>
        </p:nvSpPr>
        <p:spPr>
          <a:xfrm>
            <a:off x="110605" y="1353231"/>
            <a:ext cx="4869700" cy="468820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86116" y="1418902"/>
            <a:ext cx="4729430" cy="21653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474147" y="1706935"/>
            <a:ext cx="1525020" cy="1537416"/>
          </a:xfrm>
          <a:prstGeom prst="ellipse">
            <a:avLst/>
          </a:prstGeom>
          <a:solidFill>
            <a:schemeClr val="accent2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Politikere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2988785" y="1715917"/>
            <a:ext cx="1587695" cy="1606682"/>
          </a:xfrm>
          <a:prstGeom prst="ellipse">
            <a:avLst/>
          </a:prstGeom>
          <a:solidFill>
            <a:schemeClr val="accent2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Ansatte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150599" y="4535553"/>
            <a:ext cx="2677988" cy="14032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Næringslivet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Pil høyre 2"/>
          <p:cNvSpPr/>
          <p:nvPr/>
        </p:nvSpPr>
        <p:spPr>
          <a:xfrm>
            <a:off x="2095694" y="2081738"/>
            <a:ext cx="869993" cy="41661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Pil høyre 43"/>
          <p:cNvSpPr/>
          <p:nvPr/>
        </p:nvSpPr>
        <p:spPr>
          <a:xfrm flipH="1">
            <a:off x="2011178" y="2489491"/>
            <a:ext cx="869993" cy="403171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kstSylinder 46"/>
          <p:cNvSpPr txBox="1"/>
          <p:nvPr/>
        </p:nvSpPr>
        <p:spPr>
          <a:xfrm>
            <a:off x="6204711" y="2736094"/>
            <a:ext cx="2769349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Fylkeskommunen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kstSylinder 47"/>
          <p:cNvSpPr txBox="1"/>
          <p:nvPr/>
        </p:nvSpPr>
        <p:spPr>
          <a:xfrm>
            <a:off x="6207917" y="3412300"/>
            <a:ext cx="2783999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Nabokommuner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ikebent trekant 8"/>
          <p:cNvSpPr/>
          <p:nvPr/>
        </p:nvSpPr>
        <p:spPr>
          <a:xfrm>
            <a:off x="757836" y="92682"/>
            <a:ext cx="1541122" cy="956063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Likebent trekant 56"/>
          <p:cNvSpPr/>
          <p:nvPr/>
        </p:nvSpPr>
        <p:spPr>
          <a:xfrm>
            <a:off x="2704149" y="63856"/>
            <a:ext cx="1463290" cy="978927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kstSylinder 57"/>
          <p:cNvSpPr txBox="1"/>
          <p:nvPr/>
        </p:nvSpPr>
        <p:spPr>
          <a:xfrm>
            <a:off x="763984" y="925789"/>
            <a:ext cx="154112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Stedsidentitet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Pil høyre 59"/>
          <p:cNvSpPr/>
          <p:nvPr/>
        </p:nvSpPr>
        <p:spPr>
          <a:xfrm>
            <a:off x="5059477" y="2961250"/>
            <a:ext cx="990095" cy="18585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Pil høyre 60"/>
          <p:cNvSpPr/>
          <p:nvPr/>
        </p:nvSpPr>
        <p:spPr>
          <a:xfrm>
            <a:off x="5059477" y="3629412"/>
            <a:ext cx="990095" cy="18585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1424685" y="3060989"/>
            <a:ext cx="2138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Kommunen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Pil høyre 67"/>
          <p:cNvSpPr/>
          <p:nvPr/>
        </p:nvSpPr>
        <p:spPr>
          <a:xfrm rot="16200000">
            <a:off x="897791" y="3758255"/>
            <a:ext cx="977289" cy="60096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Pil høyre 68"/>
          <p:cNvSpPr/>
          <p:nvPr/>
        </p:nvSpPr>
        <p:spPr>
          <a:xfrm rot="16200000" flipH="1">
            <a:off x="1453400" y="3794815"/>
            <a:ext cx="995107" cy="574259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Ellipse 82"/>
          <p:cNvSpPr/>
          <p:nvPr/>
        </p:nvSpPr>
        <p:spPr>
          <a:xfrm>
            <a:off x="870493" y="2601752"/>
            <a:ext cx="674191" cy="398792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673967" y="5453912"/>
            <a:ext cx="832652" cy="427884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5203577" y="513419"/>
            <a:ext cx="3476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Tillitskart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kstSylinder 33"/>
          <p:cNvSpPr txBox="1"/>
          <p:nvPr/>
        </p:nvSpPr>
        <p:spPr>
          <a:xfrm>
            <a:off x="6204711" y="4088506"/>
            <a:ext cx="2745339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Besøkende</a:t>
            </a:r>
          </a:p>
        </p:txBody>
      </p:sp>
      <p:sp>
        <p:nvSpPr>
          <p:cNvPr id="35" name="Pil høyre 34"/>
          <p:cNvSpPr/>
          <p:nvPr/>
        </p:nvSpPr>
        <p:spPr>
          <a:xfrm>
            <a:off x="5059477" y="4287633"/>
            <a:ext cx="990095" cy="18585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kstSylinder 58"/>
          <p:cNvSpPr txBox="1"/>
          <p:nvPr/>
        </p:nvSpPr>
        <p:spPr>
          <a:xfrm>
            <a:off x="2704149" y="935839"/>
            <a:ext cx="146349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Optimisme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3435640" y="4563460"/>
            <a:ext cx="1521855" cy="13593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Frivillig sektor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Pil høyre 37"/>
          <p:cNvSpPr/>
          <p:nvPr/>
        </p:nvSpPr>
        <p:spPr>
          <a:xfrm rot="16200000">
            <a:off x="3329488" y="3837657"/>
            <a:ext cx="977289" cy="35426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Pil høyre 39"/>
          <p:cNvSpPr/>
          <p:nvPr/>
        </p:nvSpPr>
        <p:spPr>
          <a:xfrm rot="16200000" flipH="1">
            <a:off x="3753298" y="3855091"/>
            <a:ext cx="995107" cy="36581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3517790" y="5458436"/>
            <a:ext cx="832652" cy="418836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Pil høyre 45"/>
          <p:cNvSpPr/>
          <p:nvPr/>
        </p:nvSpPr>
        <p:spPr>
          <a:xfrm flipH="1">
            <a:off x="2798069" y="5274320"/>
            <a:ext cx="612019" cy="31006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Pil høyre 48"/>
          <p:cNvSpPr/>
          <p:nvPr/>
        </p:nvSpPr>
        <p:spPr>
          <a:xfrm>
            <a:off x="2854139" y="4957774"/>
            <a:ext cx="612019" cy="32212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7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/>
          </p:nvPr>
        </p:nvGraphicFramePr>
        <p:xfrm>
          <a:off x="1560945" y="1380260"/>
          <a:ext cx="6676602" cy="399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873">
                  <a:extLst>
                    <a:ext uri="{9D8B030D-6E8A-4147-A177-3AD203B41FA5}">
                      <a16:colId xmlns:a16="http://schemas.microsoft.com/office/drawing/2014/main" val="2867965492"/>
                    </a:ext>
                  </a:extLst>
                </a:gridCol>
                <a:gridCol w="2112328">
                  <a:extLst>
                    <a:ext uri="{9D8B030D-6E8A-4147-A177-3AD203B41FA5}">
                      <a16:colId xmlns:a16="http://schemas.microsoft.com/office/drawing/2014/main" val="4015814297"/>
                    </a:ext>
                  </a:extLst>
                </a:gridCol>
                <a:gridCol w="2615401">
                  <a:extLst>
                    <a:ext uri="{9D8B030D-6E8A-4147-A177-3AD203B41FA5}">
                      <a16:colId xmlns:a16="http://schemas.microsoft.com/office/drawing/2014/main" val="2257681023"/>
                    </a:ext>
                  </a:extLst>
                </a:gridCol>
              </a:tblGrid>
              <a:tr h="419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400">
                          <a:effectLst/>
                        </a:rPr>
                        <a:t>Low Standards</a:t>
                      </a:r>
                      <a:endParaRPr lang="nb-NO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400">
                          <a:effectLst/>
                        </a:rPr>
                        <a:t>High Standards</a:t>
                      </a:r>
                      <a:endParaRPr lang="nb-NO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096434"/>
                  </a:ext>
                </a:extLst>
              </a:tr>
              <a:tr h="11017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400" dirty="0">
                          <a:effectLst/>
                        </a:rPr>
                        <a:t>High </a:t>
                      </a:r>
                      <a:r>
                        <a:rPr lang="nb-NO" sz="2400" dirty="0" err="1">
                          <a:effectLst/>
                        </a:rPr>
                        <a:t>Psychological</a:t>
                      </a:r>
                      <a:r>
                        <a:rPr lang="nb-NO" sz="2400" dirty="0">
                          <a:effectLst/>
                        </a:rPr>
                        <a:t> </a:t>
                      </a:r>
                      <a:r>
                        <a:rPr lang="nb-NO" sz="2400" dirty="0" err="1" smtClean="0">
                          <a:effectLst/>
                        </a:rPr>
                        <a:t>safety</a:t>
                      </a:r>
                      <a:endParaRPr lang="nb-NO" sz="24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400">
                          <a:effectLst/>
                        </a:rPr>
                        <a:t>Comfort Zone</a:t>
                      </a:r>
                      <a:endParaRPr lang="nb-NO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400" dirty="0">
                          <a:effectLst/>
                        </a:rPr>
                        <a:t>Learning &amp; High </a:t>
                      </a:r>
                      <a:r>
                        <a:rPr lang="nb-NO" sz="2400" dirty="0" err="1">
                          <a:effectLst/>
                        </a:rPr>
                        <a:t>Performance</a:t>
                      </a:r>
                      <a:r>
                        <a:rPr lang="nb-NO" sz="2400" dirty="0">
                          <a:effectLst/>
                        </a:rPr>
                        <a:t> Zone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38142"/>
                  </a:ext>
                </a:extLst>
              </a:tr>
              <a:tr h="7245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400" dirty="0" err="1">
                          <a:effectLst/>
                        </a:rPr>
                        <a:t>Low</a:t>
                      </a:r>
                      <a:r>
                        <a:rPr lang="nb-NO" sz="2400" dirty="0">
                          <a:effectLst/>
                        </a:rPr>
                        <a:t> </a:t>
                      </a:r>
                      <a:r>
                        <a:rPr lang="nb-NO" sz="2400" dirty="0" err="1">
                          <a:effectLst/>
                        </a:rPr>
                        <a:t>Psychological</a:t>
                      </a:r>
                      <a:r>
                        <a:rPr lang="nb-NO" sz="2400" dirty="0">
                          <a:effectLst/>
                        </a:rPr>
                        <a:t> </a:t>
                      </a:r>
                      <a:r>
                        <a:rPr lang="nb-NO" sz="2400" dirty="0" err="1" smtClean="0">
                          <a:effectLst/>
                        </a:rPr>
                        <a:t>safety</a:t>
                      </a:r>
                      <a:endParaRPr lang="nb-NO" sz="24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400" dirty="0">
                          <a:effectLst/>
                        </a:rPr>
                        <a:t> </a:t>
                      </a:r>
                      <a:r>
                        <a:rPr lang="nb-NO" sz="2400" dirty="0" err="1" smtClean="0">
                          <a:effectLst/>
                        </a:rPr>
                        <a:t>Apathy</a:t>
                      </a:r>
                      <a:r>
                        <a:rPr lang="nb-NO" sz="2400" dirty="0" smtClean="0">
                          <a:effectLst/>
                        </a:rPr>
                        <a:t> </a:t>
                      </a:r>
                      <a:r>
                        <a:rPr lang="nb-NO" sz="2400" dirty="0">
                          <a:effectLst/>
                        </a:rPr>
                        <a:t>Zone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400" dirty="0" err="1" smtClean="0">
                          <a:effectLst/>
                        </a:rPr>
                        <a:t>Anxiety</a:t>
                      </a:r>
                      <a:r>
                        <a:rPr lang="nb-NO" sz="2400" dirty="0" smtClean="0">
                          <a:effectLst/>
                        </a:rPr>
                        <a:t> </a:t>
                      </a:r>
                      <a:r>
                        <a:rPr lang="nb-NO" sz="2400" dirty="0">
                          <a:effectLst/>
                        </a:rPr>
                        <a:t>Zone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3622108"/>
                  </a:ext>
                </a:extLst>
              </a:tr>
            </a:tbl>
          </a:graphicData>
        </a:graphic>
      </p:graphicFrame>
      <p:sp>
        <p:nvSpPr>
          <p:cNvPr id="3" name="Rektangel 2"/>
          <p:cNvSpPr/>
          <p:nvPr/>
        </p:nvSpPr>
        <p:spPr>
          <a:xfrm>
            <a:off x="1560945" y="5553472"/>
            <a:ext cx="5024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How Psychological safety Relates to Performance Standards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/>
              <a:t>Edmondson, A. C. (2019). 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506931" y="336499"/>
            <a:ext cx="673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/>
              <a:t>Både tillit og ambisjoner må til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33575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Takk for meg!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Knut Vareide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13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4159659" y="4469160"/>
            <a:ext cx="4413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Utvikling i antall arbeidsplasser i offentlig og privat sektor, indeksert og vektet mot den nasjonale indeksen. Nivå i 2000=100.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206908" y="1341565"/>
            <a:ext cx="36408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Bedre vekst i det offentlige enn ellers i landet, selv uten sykehuset.</a:t>
            </a:r>
          </a:p>
          <a:p>
            <a:endParaRPr lang="nb-NO" sz="2400" dirty="0"/>
          </a:p>
          <a:p>
            <a:r>
              <a:rPr lang="nb-NO" sz="2400" dirty="0" smtClean="0"/>
              <a:t>Svak utvikling i næringslivet fram til 2014, men bedre vekst enn resten av landet etter 2014.</a:t>
            </a:r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91550" y="187200"/>
            <a:ext cx="320605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Arbeidsplasser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573" y="0"/>
            <a:ext cx="5197151" cy="407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7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56" y="214884"/>
            <a:ext cx="6260444" cy="4401092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4191609" y="5032858"/>
            <a:ext cx="5062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Drivkrefter for arbeidsplassvekst</a:t>
            </a:r>
            <a:endParaRPr lang="nb-NO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7373721" y="4246644"/>
            <a:ext cx="128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2015-2018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91550" y="187200"/>
            <a:ext cx="2867381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Arbeidsplasser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91550" y="1089965"/>
            <a:ext cx="32060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Drivkrefter og årsaker til arbeidsplassvekst i næringslivet</a:t>
            </a:r>
            <a:endParaRPr lang="nb-NO" sz="32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1686"/>
            <a:ext cx="4204429" cy="2955713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1646119" y="5355594"/>
            <a:ext cx="128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2000-2014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138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4175153" y="4517997"/>
            <a:ext cx="471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Drivkrefter for vekst i næringslivet. 3 års glidende gjennomsnitt</a:t>
            </a:r>
            <a:r>
              <a:rPr lang="nb-NO" dirty="0" smtClean="0"/>
              <a:t>. Absolutte tall.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" y="1216845"/>
            <a:ext cx="352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Sarpsborg hadde negativ næringsattraktivitet til 2014. I de fire siste årene har næringsattraktiviteten blitt positiv.</a:t>
            </a:r>
          </a:p>
          <a:p>
            <a:endParaRPr lang="nb-NO" sz="24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288000" y="230400"/>
            <a:ext cx="36648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Næringsattraktivitet</a:t>
            </a:r>
            <a:endParaRPr lang="nb-NO" sz="2800" dirty="0">
              <a:solidFill>
                <a:schemeClr val="bg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316" y="1"/>
            <a:ext cx="5238684" cy="444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64767" y="1339085"/>
            <a:ext cx="38040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Sarpsborg har bedre næringsattraktivitet enn de fleste sammenliknbare byer.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288000" y="230400"/>
            <a:ext cx="36648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Næringsattraktivitet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451300" y="540593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>Forventet vekst og næringsattraktivitet i </a:t>
            </a:r>
            <a:r>
              <a:rPr lang="nb-NO" dirty="0" smtClean="0"/>
              <a:t>Sarpsborg </a:t>
            </a:r>
            <a:r>
              <a:rPr lang="nb-NO" dirty="0"/>
              <a:t>og </a:t>
            </a:r>
            <a:r>
              <a:rPr lang="nb-NO" dirty="0" smtClean="0"/>
              <a:t>sammenlikningsbyer </a:t>
            </a:r>
            <a:r>
              <a:rPr lang="nb-NO" dirty="0"/>
              <a:t>i perioden </a:t>
            </a:r>
            <a:r>
              <a:rPr lang="nb-NO" dirty="0" smtClean="0"/>
              <a:t>2000-2018</a:t>
            </a:r>
            <a:r>
              <a:rPr lang="nb-NO" dirty="0"/>
              <a:t>. Summen av de to søylene er den faktiske arbeidsplassveksten i kommunen. Rangert etter næringsattraktivitet.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025" y="19461"/>
            <a:ext cx="4885975" cy="51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890429"/>
              </p:ext>
            </p:extLst>
          </p:nvPr>
        </p:nvGraphicFramePr>
        <p:xfrm>
          <a:off x="4206239" y="1324050"/>
          <a:ext cx="4702734" cy="1858048"/>
        </p:xfrm>
        <a:graphic>
          <a:graphicData uri="http://schemas.openxmlformats.org/drawingml/2006/table">
            <a:tbl>
              <a:tblPr/>
              <a:tblGrid>
                <a:gridCol w="823570">
                  <a:extLst>
                    <a:ext uri="{9D8B030D-6E8A-4147-A177-3AD203B41FA5}">
                      <a16:colId xmlns:a16="http://schemas.microsoft.com/office/drawing/2014/main" val="1156075883"/>
                    </a:ext>
                  </a:extLst>
                </a:gridCol>
                <a:gridCol w="712787">
                  <a:extLst>
                    <a:ext uri="{9D8B030D-6E8A-4147-A177-3AD203B41FA5}">
                      <a16:colId xmlns:a16="http://schemas.microsoft.com/office/drawing/2014/main" val="245567089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680933041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1023209708"/>
                    </a:ext>
                  </a:extLst>
                </a:gridCol>
                <a:gridCol w="823570">
                  <a:extLst>
                    <a:ext uri="{9D8B030D-6E8A-4147-A177-3AD203B41FA5}">
                      <a16:colId xmlns:a16="http://schemas.microsoft.com/office/drawing/2014/main" val="1838223756"/>
                    </a:ext>
                  </a:extLst>
                </a:gridCol>
                <a:gridCol w="823570">
                  <a:extLst>
                    <a:ext uri="{9D8B030D-6E8A-4147-A177-3AD203B41FA5}">
                      <a16:colId xmlns:a16="http://schemas.microsoft.com/office/drawing/2014/main" val="1637896019"/>
                    </a:ext>
                  </a:extLst>
                </a:gridCol>
              </a:tblGrid>
              <a:tr h="204822"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Arbeidsplasser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Prosent bidrag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917167"/>
                  </a:ext>
                </a:extLst>
              </a:tr>
              <a:tr h="399503"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Innflytting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Utflytting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Nettoflytting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Netto-flytting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Nærings-attraktivitet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932002"/>
                  </a:ext>
                </a:extLst>
              </a:tr>
              <a:tr h="204822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Sarpsborg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A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301557"/>
                  </a:ext>
                </a:extLst>
              </a:tr>
              <a:tr h="22961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Fredrikstad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997111"/>
                  </a:ext>
                </a:extLst>
              </a:tr>
              <a:tr h="204822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Ullensaker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168133"/>
                  </a:ext>
                </a:extLst>
              </a:tr>
              <a:tr h="204822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Drammen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487280"/>
                  </a:ext>
                </a:extLst>
              </a:tr>
              <a:tr h="204822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Horten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45214"/>
                  </a:ext>
                </a:extLst>
              </a:tr>
              <a:tr h="204822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Tønsberg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2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787178"/>
                  </a:ext>
                </a:extLst>
              </a:tr>
            </a:tbl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4086896" y="4301337"/>
            <a:ext cx="4941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Antall arbeidsplasser til har flyttet ut og inn av kommunen i perioden 2001-2018. De to siste kolonnene viser flyttingen og nærings-attraktiviteten har betydd i prosent av antall arbeidsplasser i næringslivet.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46303" y="534009"/>
            <a:ext cx="3847795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Antall arbeidsplasser i bedrifter som flytter ut og inn av kommunen, og hva det har betydd for vekst og næringsattraktivitet.</a:t>
            </a:r>
            <a:endParaRPr lang="nb-NO" sz="20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46302" y="1988514"/>
            <a:ext cx="3847795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Over tid ser flytting av bedrifter ut til å bety ganske mye for vekst og næringsattraktivitet. </a:t>
            </a:r>
          </a:p>
          <a:p>
            <a:endParaRPr lang="nb-NO" sz="2000" dirty="0"/>
          </a:p>
          <a:p>
            <a:r>
              <a:rPr lang="nb-NO" sz="2000" dirty="0" smtClean="0"/>
              <a:t>Det har flyttet inn bedrifter med til sammen 907 arbeidsplasser til Sarpsborg i denne perioden.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89330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4017382" y="39081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>Andel av Norges verdiskapning i næringslivet i </a:t>
            </a:r>
            <a:r>
              <a:rPr lang="nb-NO" dirty="0" smtClean="0"/>
              <a:t>Sarpsborg, </a:t>
            </a:r>
            <a:r>
              <a:rPr lang="nb-NO" dirty="0"/>
              <a:t>unntatt finans og oljeutvinning.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80467" y="1185062"/>
            <a:ext cx="3065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Samlet verdiskaping i næringslivet i Sarpsborg. Sterk økning siden 2014.</a:t>
            </a:r>
            <a:endParaRPr lang="nb-NO" sz="28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288000" y="230400"/>
            <a:ext cx="2506406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Verdiskaping</a:t>
            </a:r>
            <a:endParaRPr lang="nb-NO" sz="2800" dirty="0">
              <a:solidFill>
                <a:schemeClr val="bg1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863" y="0"/>
            <a:ext cx="5551343" cy="390814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386"/>
            <a:ext cx="4112022" cy="34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 TF">
  <a:themeElements>
    <a:clrScheme name="Telemarksforsking">
      <a:dk1>
        <a:sysClr val="windowText" lastClr="000000"/>
      </a:dk1>
      <a:lt1>
        <a:sysClr val="window" lastClr="FFFFFF"/>
      </a:lt1>
      <a:dk2>
        <a:srgbClr val="C0C1BF"/>
      </a:dk2>
      <a:lt2>
        <a:srgbClr val="EFEEED"/>
      </a:lt2>
      <a:accent1>
        <a:srgbClr val="9CBA72"/>
      </a:accent1>
      <a:accent2>
        <a:srgbClr val="9CBA72"/>
      </a:accent2>
      <a:accent3>
        <a:srgbClr val="3C3C3B"/>
      </a:accent3>
      <a:accent4>
        <a:srgbClr val="636463"/>
      </a:accent4>
      <a:accent5>
        <a:srgbClr val="8D8E8D"/>
      </a:accent5>
      <a:accent6>
        <a:srgbClr val="C0C1BF"/>
      </a:accent6>
      <a:hlink>
        <a:srgbClr val="951D26"/>
      </a:hlink>
      <a:folHlink>
        <a:srgbClr val="951D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CBA72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ema">
  <a:themeElements>
    <a:clrScheme name="Telemarksforsking">
      <a:dk1>
        <a:sysClr val="windowText" lastClr="000000"/>
      </a:dk1>
      <a:lt1>
        <a:sysClr val="window" lastClr="FFFFFF"/>
      </a:lt1>
      <a:dk2>
        <a:srgbClr val="C0C1BF"/>
      </a:dk2>
      <a:lt2>
        <a:srgbClr val="EFEEED"/>
      </a:lt2>
      <a:accent1>
        <a:srgbClr val="9CBA72"/>
      </a:accent1>
      <a:accent2>
        <a:srgbClr val="9CBA72"/>
      </a:accent2>
      <a:accent3>
        <a:srgbClr val="3C3C3B"/>
      </a:accent3>
      <a:accent4>
        <a:srgbClr val="636463"/>
      </a:accent4>
      <a:accent5>
        <a:srgbClr val="8D8E8D"/>
      </a:accent5>
      <a:accent6>
        <a:srgbClr val="C0C1BF"/>
      </a:accent6>
      <a:hlink>
        <a:srgbClr val="951D26"/>
      </a:hlink>
      <a:folHlink>
        <a:srgbClr val="951D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CBA72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 mal eng.potx" id="{E89A0242-FA30-44CB-B448-7755217DE902}" vid="{C3A8336E-B48E-4D52-B1CD-F45F57E51F1E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4636</TotalTime>
  <Words>1042</Words>
  <Application>Microsoft Office PowerPoint</Application>
  <PresentationFormat>Skjermfremvisning (4:3)</PresentationFormat>
  <Paragraphs>249</Paragraphs>
  <Slides>38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Georgia</vt:lpstr>
      <vt:lpstr>Sabon LT Std</vt:lpstr>
      <vt:lpstr>Times New Roman</vt:lpstr>
      <vt:lpstr>Powerpoint TF</vt:lpstr>
      <vt:lpstr>Office-tema</vt:lpstr>
      <vt:lpstr>2_Office-tema</vt:lpstr>
      <vt:lpstr>Sarpsborg – utviklingstrekk, attraktivitet og scenarier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Befolkning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Framtidsutsikter for Sarpsborg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Hvordan skape attraktivitet?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Takk for meg!</vt:lpstr>
    </vt:vector>
  </TitlesOfParts>
  <Company>HBV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Knut S. Vareide</dc:creator>
  <cp:lastModifiedBy>Knut S. Vareide</cp:lastModifiedBy>
  <cp:revision>237</cp:revision>
  <dcterms:created xsi:type="dcterms:W3CDTF">2017-04-23T10:05:01Z</dcterms:created>
  <dcterms:modified xsi:type="dcterms:W3CDTF">2019-11-25T22:40:37Z</dcterms:modified>
</cp:coreProperties>
</file>